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269" r:id="rId3"/>
    <p:sldId id="349" r:id="rId4"/>
    <p:sldId id="402" r:id="rId5"/>
    <p:sldId id="452" r:id="rId6"/>
    <p:sldId id="355" r:id="rId7"/>
    <p:sldId id="453" r:id="rId8"/>
    <p:sldId id="455" r:id="rId9"/>
    <p:sldId id="405" r:id="rId10"/>
    <p:sldId id="407" r:id="rId11"/>
    <p:sldId id="271" r:id="rId12"/>
    <p:sldId id="457" r:id="rId13"/>
    <p:sldId id="309" r:id="rId14"/>
    <p:sldId id="310" r:id="rId15"/>
    <p:sldId id="316" r:id="rId16"/>
    <p:sldId id="318" r:id="rId17"/>
    <p:sldId id="319" r:id="rId18"/>
    <p:sldId id="320" r:id="rId19"/>
    <p:sldId id="321" r:id="rId20"/>
    <p:sldId id="322" r:id="rId21"/>
    <p:sldId id="456" r:id="rId22"/>
    <p:sldId id="323" r:id="rId23"/>
    <p:sldId id="325" r:id="rId24"/>
    <p:sldId id="324" r:id="rId25"/>
    <p:sldId id="326" r:id="rId26"/>
    <p:sldId id="327" r:id="rId27"/>
    <p:sldId id="328" r:id="rId28"/>
    <p:sldId id="337" r:id="rId29"/>
    <p:sldId id="311" r:id="rId30"/>
    <p:sldId id="329" r:id="rId31"/>
    <p:sldId id="338" r:id="rId32"/>
    <p:sldId id="343" r:id="rId33"/>
    <p:sldId id="330" r:id="rId34"/>
    <p:sldId id="352" r:id="rId35"/>
    <p:sldId id="353" r:id="rId36"/>
    <p:sldId id="354" r:id="rId37"/>
    <p:sldId id="312" r:id="rId38"/>
    <p:sldId id="331" r:id="rId39"/>
    <p:sldId id="339" r:id="rId40"/>
    <p:sldId id="350" r:id="rId41"/>
    <p:sldId id="335" r:id="rId42"/>
    <p:sldId id="313" r:id="rId43"/>
    <p:sldId id="341" r:id="rId44"/>
    <p:sldId id="314" r:id="rId45"/>
    <p:sldId id="333" r:id="rId46"/>
    <p:sldId id="342" r:id="rId47"/>
    <p:sldId id="340" r:id="rId48"/>
    <p:sldId id="336" r:id="rId49"/>
    <p:sldId id="345" r:id="rId50"/>
    <p:sldId id="315" r:id="rId51"/>
    <p:sldId id="334" r:id="rId52"/>
    <p:sldId id="344" r:id="rId53"/>
    <p:sldId id="346" r:id="rId54"/>
    <p:sldId id="347" r:id="rId55"/>
    <p:sldId id="348" r:id="rId56"/>
  </p:sldIdLst>
  <p:sldSz cx="12192000" cy="6858000"/>
  <p:notesSz cx="6858000" cy="9144000"/>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3" pos="38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204A8D"/>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676" autoAdjust="0"/>
  </p:normalViewPr>
  <p:slideViewPr>
    <p:cSldViewPr snapToGrid="0" showGuides="1">
      <p:cViewPr varScale="1">
        <p:scale>
          <a:sx n="101" d="100"/>
          <a:sy n="101" d="100"/>
        </p:scale>
        <p:origin x="1000" y="184"/>
      </p:cViewPr>
      <p:guideLst>
        <p:guide orient="horz" pos="2159"/>
        <p:guide pos="38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C9EA29-A6C1-4E0A-B1FB-61B4848999E2}"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C38F94-440C-464D-9ED0-E2D832872D9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12</a:t>
            </a:fld>
            <a:endParaRPr lang="zh-CN" altLang="en-US"/>
          </a:p>
        </p:txBody>
      </p:sp>
    </p:spTree>
    <p:extLst>
      <p:ext uri="{BB962C8B-B14F-4D97-AF65-F5344CB8AC3E}">
        <p14:creationId xmlns:p14="http://schemas.microsoft.com/office/powerpoint/2010/main" val="2084014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在PyTorch中，Tensor 是一种多维数组的基本数据结构，类似于NumPy中的 ndarray，但与之不同的是，PyTorch 的 Tensor 具有计算图功能并支持在 GPU 上加速计算。</a:t>
            </a:r>
          </a:p>
          <a:p>
            <a:endParaRPr lang="zh-CN" altLang="en-US" dirty="0"/>
          </a:p>
          <a:p>
            <a:r>
              <a:rPr lang="zh-CN" altLang="en-US" dirty="0"/>
              <a:t>Tensor的主要特点：</a:t>
            </a:r>
          </a:p>
          <a:p>
            <a:pPr marL="171450" indent="-171450">
              <a:buFont typeface="Arial" panose="020B0604020202020204" pitchFamily="34" charset="0"/>
              <a:buChar char="•"/>
            </a:pPr>
            <a:r>
              <a:rPr lang="zh-CN" altLang="en-US" dirty="0"/>
              <a:t>多维数组：Tensor可以是标量（0维），向量（1维），矩阵（2维），以及更高维度的数组。可以存储多种类型的数据，例如整数、浮点数等。</a:t>
            </a:r>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t>自动微分：PyTorch 的 Tensor 是支持自动求导的，这使得它在深度学习和机器学习任务中非常有用。通过 requires_grad=True 参数，Tensor 能够在反向传播中记录计算图并自动计算梯度，用于优化模型。</a:t>
            </a:r>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t>GPU加速：PyTorch 的 Tensor 可以在 GPU 上进行计算，大大提高了大规模神经网络的计算速度。通过 to(device) 方法，你可以将 Tensor 从 CPU 转移到 GPU 上，或者从 GPU 转回 CPU。</a:t>
            </a:r>
          </a:p>
          <a:p>
            <a:pPr marL="171450" indent="-171450">
              <a:buFont typeface="Arial" panose="020B0604020202020204" pitchFamily="34" charset="0"/>
              <a:buChar char="•"/>
            </a:pPr>
            <a:endParaRPr lang="zh-CN" altLang="en-US" dirty="0"/>
          </a:p>
          <a:p>
            <a:pPr marL="171450" indent="-171450">
              <a:buFont typeface="Arial" panose="020B0604020202020204" pitchFamily="34" charset="0"/>
              <a:buChar char="•"/>
            </a:pPr>
            <a:r>
              <a:rPr lang="zh-CN" altLang="en-US" dirty="0"/>
              <a:t>兼容 NumPy：PyTorch 的 Tensor 和 NumPy 的数组可以无缝互操作。你可以很方便地将 PyTorch Tensor 转换为 NumPy 数组，反之亦然。</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这里需要提醒，如果保存</a:t>
            </a:r>
            <a:r>
              <a:rPr lang="en-US" altLang="zh-CN" dirty="0" err="1"/>
              <a:t>gpu</a:t>
            </a:r>
            <a:r>
              <a:rPr lang="en-US" altLang="zh-CN" dirty="0"/>
              <a:t> tensor</a:t>
            </a:r>
            <a:r>
              <a:rPr lang="zh-CN" altLang="en-US" dirty="0"/>
              <a:t>，那么当你再读取的时候，还会加载在</a:t>
            </a:r>
            <a:r>
              <a:rPr lang="en-US" altLang="zh-CN" dirty="0" err="1"/>
              <a:t>gpu</a:t>
            </a:r>
            <a:r>
              <a:rPr lang="zh-CN" altLang="en-US" dirty="0"/>
              <a:t>中。</a:t>
            </a:r>
            <a:endParaRPr lang="en-US" altLang="zh-CN" dirty="0"/>
          </a:p>
          <a:p>
            <a:r>
              <a:rPr lang="zh-CN" altLang="en-US" dirty="0"/>
              <a:t>因此，保存</a:t>
            </a:r>
            <a:r>
              <a:rPr lang="en-US" altLang="zh-CN" dirty="0"/>
              <a:t>tensor</a:t>
            </a:r>
            <a:r>
              <a:rPr lang="zh-CN" altLang="en-US" dirty="0"/>
              <a:t>最好要</a:t>
            </a:r>
            <a:r>
              <a:rPr lang="en-US" altLang="zh-CN" dirty="0" err="1"/>
              <a:t>cpu</a:t>
            </a:r>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索引、切片和连接张量 </a:t>
            </a:r>
            <a:endParaRPr lang="en-US" altLang="zh-CN" dirty="0"/>
          </a:p>
          <a:p>
            <a:r>
              <a:rPr lang="zh-CN" altLang="en-US" dirty="0"/>
              <a:t>... 会表示所有的前置维度。这种索引方式对三维或更高维张量也适用。</a:t>
            </a:r>
          </a:p>
          <a:p>
            <a:r>
              <a:rPr lang="zh-CN" altLang="en-US" dirty="0"/>
              <a:t>tensor[:, -1] 通常用于二维张量，选择所有行中的最后一列。它只适用于二维张量或高维</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微软雅黑" panose="020B0503020204020204" pitchFamily="34" charset="-122"/>
                <a:ea typeface="微软雅黑" panose="020B0503020204020204" pitchFamily="34" charset="-122"/>
                <a:sym typeface="+mn-ea"/>
              </a:rPr>
              <a:t>Arithmetic operations </a:t>
            </a:r>
            <a:r>
              <a:rPr lang="zh-CN" altLang="en-US" dirty="0">
                <a:latin typeface="微软雅黑" panose="020B0503020204020204" pitchFamily="34" charset="-122"/>
                <a:ea typeface="微软雅黑" panose="020B0503020204020204" pitchFamily="34" charset="-122"/>
                <a:sym typeface="+mn-ea"/>
              </a:rPr>
              <a:t>算数操作</a:t>
            </a:r>
            <a:endParaRPr lang="en-US" altLang="zh-CN" dirty="0"/>
          </a:p>
          <a:p>
            <a:r>
              <a:rPr lang="en-US" altLang="zh-CN" dirty="0"/>
              <a:t>In-place operations</a:t>
            </a:r>
            <a:r>
              <a:rPr lang="zh-CN" altLang="en-US" dirty="0"/>
              <a:t>有助于节省</a:t>
            </a:r>
            <a:r>
              <a:rPr lang="en-US" altLang="zh-CN" dirty="0"/>
              <a:t>GPU</a:t>
            </a:r>
            <a:r>
              <a:rPr lang="zh-CN" altLang="en-US" dirty="0"/>
              <a:t>内存</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转置，升</a:t>
            </a:r>
            <a:r>
              <a:rPr lang="en-US" altLang="zh-CN" dirty="0"/>
              <a:t>/</a:t>
            </a:r>
            <a:r>
              <a:rPr lang="zh-CN" altLang="en-US" dirty="0"/>
              <a:t>降</a:t>
            </a:r>
            <a:r>
              <a:rPr lang="en-US" altLang="zh-CN" dirty="0"/>
              <a:t> </a:t>
            </a:r>
            <a:r>
              <a:rPr lang="zh-CN" altLang="en-US" dirty="0"/>
              <a:t>矩阵维度，</a:t>
            </a:r>
            <a:r>
              <a:rPr lang="en-US" altLang="zh-CN" dirty="0"/>
              <a:t>批量矩阵乘法</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转置，升</a:t>
            </a:r>
            <a:r>
              <a:rPr lang="en-US" altLang="zh-CN" dirty="0"/>
              <a:t>/</a:t>
            </a:r>
            <a:r>
              <a:rPr lang="zh-CN" altLang="en-US" dirty="0"/>
              <a:t>降</a:t>
            </a:r>
            <a:r>
              <a:rPr lang="en-US" altLang="zh-CN" dirty="0"/>
              <a:t> </a:t>
            </a:r>
            <a:r>
              <a:rPr lang="zh-CN" altLang="en-US" dirty="0"/>
              <a:t>矩阵维度，</a:t>
            </a:r>
            <a:r>
              <a:rPr lang="en-US" altLang="zh-CN" dirty="0"/>
              <a:t>批量矩阵乘法</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DataLoader 是 PyTorch 中的数据加载器，主要用于加载和管理数据集，特别是在深度学习训练过程中。它可以高效地处理数据的批量加载、打乱顺序、并行化数据加载等操作，为模型训练和测试提供方便。</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 PyTorch 中，sampler 是 DataLoader 的一个可选参数，用于定义如何从数据集中采样数据。它控制数据加载器如何选择和返回数据集中的样本。通常，DataLoader 使用默认的采样方法，但如果需要自定义数据采样顺序或策略，则可以通过 sampler 参数进行控制。</a:t>
            </a:r>
          </a:p>
          <a:p>
            <a:endParaRPr lang="zh-CN" altLang="en-US"/>
          </a:p>
          <a:p>
            <a:r>
              <a:rPr lang="zh-CN" altLang="en-US"/>
              <a:t>sampler 的主要作用：</a:t>
            </a:r>
          </a:p>
          <a:p>
            <a:r>
              <a:rPr lang="zh-CN" altLang="en-US"/>
              <a:t>自定义数据采样顺序：sampler 允许你定义从数据集中获取样本的顺序，而不一定是顺序遍历或随机打乱。</a:t>
            </a:r>
          </a:p>
          <a:p>
            <a:r>
              <a:rPr lang="zh-CN" altLang="en-US"/>
              <a:t>均衡数据分布：在一些不平衡数据集上，可以使用自定义采样器来确保每个类别的数据在训练时被公平地采样。</a:t>
            </a:r>
          </a:p>
          <a:p>
            <a:r>
              <a:rPr lang="zh-CN" altLang="en-US"/>
              <a:t>处理复杂的采样策略：sampler 可以帮助实现更复杂的采样策略，例如分层采样（对不平衡类别进行平衡处理）或基于某些条件采样特定的数据。</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solidFill>
                  <a:srgbClr val="6C6C6D"/>
                </a:solidFill>
                <a:effectLst/>
                <a:latin typeface="IBMPlexMono"/>
              </a:rPr>
              <a:t>torch.autograd.Function</a:t>
            </a:r>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查看网络参数</a:t>
            </a: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docs </a:t>
            </a:r>
          </a:p>
          <a:p>
            <a:r>
              <a:rPr lang="en-US" altLang="zh-CN" dirty="0"/>
              <a:t>forums</a:t>
            </a:r>
          </a:p>
          <a:p>
            <a:r>
              <a:rPr lang="en-US" altLang="zh-CN" dirty="0"/>
              <a:t>Examples</a:t>
            </a:r>
          </a:p>
          <a:p>
            <a:endParaRPr lang="en-US" altLang="zh-CN"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timm </a:t>
            </a:r>
            <a:r>
              <a:rPr lang="en-US" altLang="zh-CN"/>
              <a:t>:</a:t>
            </a:r>
            <a:r>
              <a:rPr lang="zh-CN" altLang="en-US"/>
              <a:t> PyTorch Image Models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ResNet（Residual Network，残差网络）是由Kaiming He等人于2015年提出的一种深度卷积神经网络架构，在深度学习领域尤其是计算机视觉中非常有影响力。ResNet的提出极大地缓解了深度神经网络训练中的退化问题，使得我们可以训练非常深的网络。ResNet 在 ILSVRC 2015（ImageNet 大规模视觉识别挑战赛）中获得了冠军。</a:t>
            </a:r>
          </a:p>
          <a:p>
            <a:endParaRPr lang="zh-CN" altLang="en-US"/>
          </a:p>
          <a:p>
            <a:r>
              <a:rPr lang="zh-CN" altLang="en-US"/>
              <a:t>ResNet 的关键创新是引入了 残差连接（Residual Connection），允许信息和梯度绕过若干个网络层直接流向更深层。</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positional arguments; </a:t>
            </a:r>
          </a:p>
          <a:p>
            <a:r>
              <a:rPr lang="zh-CN" altLang="en-US" b="0" i="0" dirty="0">
                <a:solidFill>
                  <a:srgbClr val="121212"/>
                </a:solidFill>
                <a:effectLst/>
                <a:latin typeface="-apple-system"/>
              </a:rPr>
              <a:t>传递一个可变参数列表给函数实参，这个参数列表的数目未知，甚至长度可以为</a:t>
            </a:r>
            <a:r>
              <a:rPr lang="en-US" altLang="zh-CN" b="0" i="0" dirty="0">
                <a:solidFill>
                  <a:srgbClr val="121212"/>
                </a:solidFill>
                <a:effectLst/>
                <a:latin typeface="-apple-system"/>
              </a:rPr>
              <a:t>0</a:t>
            </a:r>
            <a:r>
              <a:rPr lang="zh-CN" altLang="en-US" b="0" i="0" dirty="0">
                <a:solidFill>
                  <a:srgbClr val="121212"/>
                </a:solidFill>
                <a:effectLst/>
                <a:latin typeface="-apple-system"/>
              </a:rPr>
              <a:t>。</a:t>
            </a:r>
            <a:endParaRPr lang="en-US" altLang="zh-CN" dirty="0"/>
          </a:p>
          <a:p>
            <a:r>
              <a:rPr lang="en-US" altLang="zh-CN" dirty="0"/>
              <a:t>**</a:t>
            </a:r>
            <a:r>
              <a:rPr lang="en-US" altLang="zh-CN" dirty="0" err="1"/>
              <a:t>kwargs</a:t>
            </a:r>
            <a:r>
              <a:rPr lang="en-US" altLang="zh-CN" dirty="0"/>
              <a:t> keyword arguments</a:t>
            </a:r>
          </a:p>
          <a:p>
            <a:r>
              <a:rPr lang="zh-CN" altLang="en-US" b="0" i="0" dirty="0">
                <a:solidFill>
                  <a:srgbClr val="121212"/>
                </a:solidFill>
                <a:effectLst/>
                <a:latin typeface="-apple-system"/>
              </a:rPr>
              <a:t>可变的关键字参数的字典传给函数实参，同样参数列表长度可以为</a:t>
            </a:r>
            <a:r>
              <a:rPr lang="en-US" altLang="zh-CN" b="0" i="0" dirty="0">
                <a:solidFill>
                  <a:srgbClr val="121212"/>
                </a:solidFill>
                <a:effectLst/>
                <a:latin typeface="-apple-system"/>
              </a:rPr>
              <a:t>0</a:t>
            </a:r>
            <a:r>
              <a:rPr lang="zh-CN" altLang="en-US" b="0" i="0" dirty="0">
                <a:solidFill>
                  <a:srgbClr val="121212"/>
                </a:solidFill>
                <a:effectLst/>
                <a:latin typeface="-apple-system"/>
              </a:rPr>
              <a:t>或为其他值。</a:t>
            </a:r>
            <a:endParaRPr lang="en-US" altLang="zh-CN" b="0" i="0" dirty="0">
              <a:solidFill>
                <a:srgbClr val="121212"/>
              </a:solidFill>
              <a:effectLst/>
              <a:latin typeface="-apple-system"/>
            </a:endParaRPr>
          </a:p>
          <a:p>
            <a:r>
              <a:rPr lang="en-US" altLang="zh-CN" dirty="0"/>
              <a:t>__call__</a:t>
            </a:r>
          </a:p>
          <a:p>
            <a:r>
              <a:rPr lang="zh-CN" altLang="en-US" b="0" i="0" dirty="0">
                <a:solidFill>
                  <a:srgbClr val="444444"/>
                </a:solidFill>
                <a:effectLst/>
                <a:latin typeface="Helvetica Neue"/>
              </a:rPr>
              <a:t>使实例对象变为了可调用对象。</a:t>
            </a:r>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*input positional arguments; </a:t>
            </a:r>
          </a:p>
          <a:p>
            <a:r>
              <a:rPr lang="zh-CN" altLang="en-US" b="0" i="0" dirty="0">
                <a:solidFill>
                  <a:srgbClr val="121212"/>
                </a:solidFill>
                <a:effectLst/>
                <a:latin typeface="-apple-system"/>
              </a:rPr>
              <a:t>传递一个可变参数列表给函数实参，这个参数列表的数目未知，甚至长度可以为</a:t>
            </a:r>
            <a:r>
              <a:rPr lang="en-US" altLang="zh-CN" b="0" i="0" dirty="0">
                <a:solidFill>
                  <a:srgbClr val="121212"/>
                </a:solidFill>
                <a:effectLst/>
                <a:latin typeface="-apple-system"/>
              </a:rPr>
              <a:t>0</a:t>
            </a:r>
            <a:r>
              <a:rPr lang="zh-CN" altLang="en-US" b="0" i="0" dirty="0">
                <a:solidFill>
                  <a:srgbClr val="121212"/>
                </a:solidFill>
                <a:effectLst/>
                <a:latin typeface="-apple-system"/>
              </a:rPr>
              <a:t>。</a:t>
            </a:r>
            <a:endParaRPr lang="en-US" altLang="zh-CN" dirty="0"/>
          </a:p>
          <a:p>
            <a:r>
              <a:rPr lang="en-US" altLang="zh-CN" dirty="0"/>
              <a:t>**</a:t>
            </a:r>
            <a:r>
              <a:rPr lang="en-US" altLang="zh-CN" dirty="0" err="1"/>
              <a:t>kwargs</a:t>
            </a:r>
            <a:r>
              <a:rPr lang="en-US" altLang="zh-CN" dirty="0"/>
              <a:t> keyword arguments</a:t>
            </a:r>
          </a:p>
          <a:p>
            <a:r>
              <a:rPr lang="zh-CN" altLang="en-US" b="0" i="0" dirty="0">
                <a:solidFill>
                  <a:srgbClr val="121212"/>
                </a:solidFill>
                <a:effectLst/>
                <a:latin typeface="-apple-system"/>
              </a:rPr>
              <a:t>可变的关键字参数的字典传给函数实参，同样参数列表长度可以为</a:t>
            </a:r>
            <a:r>
              <a:rPr lang="en-US" altLang="zh-CN" b="0" i="0" dirty="0">
                <a:solidFill>
                  <a:srgbClr val="121212"/>
                </a:solidFill>
                <a:effectLst/>
                <a:latin typeface="-apple-system"/>
              </a:rPr>
              <a:t>0</a:t>
            </a:r>
            <a:r>
              <a:rPr lang="zh-CN" altLang="en-US" b="0" i="0" dirty="0">
                <a:solidFill>
                  <a:srgbClr val="121212"/>
                </a:solidFill>
                <a:effectLst/>
                <a:latin typeface="-apple-system"/>
              </a:rPr>
              <a:t>或为其他值。</a:t>
            </a:r>
            <a:endParaRPr lang="en-US" altLang="zh-CN" b="0" i="0" dirty="0">
              <a:solidFill>
                <a:srgbClr val="121212"/>
              </a:solidFill>
              <a:effectLst/>
              <a:latin typeface="-apple-system"/>
            </a:endParaRPr>
          </a:p>
          <a:p>
            <a:r>
              <a:rPr lang="en-US" altLang="zh-CN" dirty="0"/>
              <a:t>__call__</a:t>
            </a:r>
          </a:p>
          <a:p>
            <a:r>
              <a:rPr lang="zh-CN" altLang="en-US" b="0" i="0" dirty="0">
                <a:solidFill>
                  <a:srgbClr val="444444"/>
                </a:solidFill>
                <a:effectLst/>
                <a:latin typeface="Helvetica Neue"/>
              </a:rPr>
              <a:t>使实例对象变为了可调用对象。</a:t>
            </a:r>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40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nn.Module.register_forward_hook(hook) 是 PyTorch 中的一个方法，作用是在**前向传播（forward pass）**时，插入一个自定义的钩子函数（hook），以捕获某一层的输入和输出信息。这个钩子函数在前向传播过程中被调用，帮助我们在不修改网络结构的情况下，监控或记录网络中的中间层输出或输入数据，甚至对它们进行修改。</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41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b="0" i="0" dirty="0">
                <a:solidFill>
                  <a:srgbClr val="333333"/>
                </a:solidFill>
                <a:effectLst/>
                <a:latin typeface="Arial" panose="020B0604020202020204" pitchFamily="34" charset="0"/>
              </a:rPr>
              <a:t>损失函数</a:t>
            </a:r>
            <a:r>
              <a:rPr lang="en-US" altLang="zh-CN" b="0" i="0" dirty="0">
                <a:solidFill>
                  <a:srgbClr val="333333"/>
                </a:solidFill>
                <a:effectLst/>
                <a:latin typeface="Arial" panose="020B0604020202020204" pitchFamily="34" charset="0"/>
              </a:rPr>
              <a:t>(</a:t>
            </a:r>
            <a:r>
              <a:rPr lang="en-US" b="0" i="0" dirty="0">
                <a:solidFill>
                  <a:srgbClr val="F73131"/>
                </a:solidFill>
                <a:effectLst/>
                <a:latin typeface="Arial" panose="020B0604020202020204" pitchFamily="34" charset="0"/>
              </a:rPr>
              <a:t>Loss</a:t>
            </a:r>
            <a:r>
              <a:rPr lang="en-US" b="0" i="0" dirty="0">
                <a:solidFill>
                  <a:srgbClr val="333333"/>
                </a:solidFill>
                <a:effectLst/>
                <a:latin typeface="Arial" panose="020B0604020202020204" pitchFamily="34" charset="0"/>
              </a:rPr>
              <a:t> </a:t>
            </a:r>
            <a:r>
              <a:rPr lang="en-US" b="0" i="0" dirty="0">
                <a:solidFill>
                  <a:srgbClr val="F73131"/>
                </a:solidFill>
                <a:effectLst/>
                <a:latin typeface="Arial" panose="020B0604020202020204" pitchFamily="34" charset="0"/>
              </a:rPr>
              <a:t>Function</a:t>
            </a:r>
            <a:r>
              <a:rPr lang="en-US"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是一种衡量模型预测与真实值之间差距的函数</a:t>
            </a:r>
            <a:endParaRPr lang="en-CN" dirty="0"/>
          </a:p>
        </p:txBody>
      </p:sp>
      <p:sp>
        <p:nvSpPr>
          <p:cNvPr id="4" name="Slide Number Placeholder 3"/>
          <p:cNvSpPr>
            <a:spLocks noGrp="1"/>
          </p:cNvSpPr>
          <p:nvPr>
            <p:ph type="sldNum" sz="quarter" idx="5"/>
          </p:nvPr>
        </p:nvSpPr>
        <p:spPr/>
        <p:txBody>
          <a:bodyPr/>
          <a:lstStyle/>
          <a:p>
            <a:fld id="{77C38F94-440C-464D-9ED0-E2D832872D95}" type="slidenum">
              <a:rPr lang="zh-CN" altLang="en-US" smtClean="0"/>
              <a:t>43</a:t>
            </a:fld>
            <a:endParaRPr lang="zh-CN" altLang="en-US"/>
          </a:p>
        </p:txBody>
      </p:sp>
    </p:spTree>
    <p:extLst>
      <p:ext uri="{BB962C8B-B14F-4D97-AF65-F5344CB8AC3E}">
        <p14:creationId xmlns:p14="http://schemas.microsoft.com/office/powerpoint/2010/main" val="1977378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b="0" i="0" dirty="0">
                <a:solidFill>
                  <a:srgbClr val="4D4D4D"/>
                </a:solidFill>
                <a:effectLst/>
                <a:latin typeface="-apple-system"/>
              </a:rPr>
              <a:t>调用 </a:t>
            </a:r>
            <a:r>
              <a:rPr lang="en-US" dirty="0" err="1"/>
              <a:t>loss.backward</a:t>
            </a:r>
            <a:r>
              <a:rPr lang="en-US" dirty="0"/>
              <a:t>()</a:t>
            </a:r>
            <a:r>
              <a:rPr lang="en-US" b="0" i="0" dirty="0">
                <a:solidFill>
                  <a:srgbClr val="4D4D4D"/>
                </a:solidFill>
                <a:effectLst/>
                <a:latin typeface="-apple-system"/>
              </a:rPr>
              <a:t> </a:t>
            </a:r>
            <a:r>
              <a:rPr lang="zh-CN" altLang="en-US" b="0" i="0" dirty="0">
                <a:solidFill>
                  <a:srgbClr val="4D4D4D"/>
                </a:solidFill>
                <a:effectLst/>
                <a:latin typeface="-apple-system"/>
              </a:rPr>
              <a:t>时，</a:t>
            </a:r>
            <a:r>
              <a:rPr lang="en-US" b="0" i="0" dirty="0" err="1">
                <a:solidFill>
                  <a:srgbClr val="4D4D4D"/>
                </a:solidFill>
                <a:effectLst/>
                <a:latin typeface="-apple-system"/>
              </a:rPr>
              <a:t>PyTorch</a:t>
            </a:r>
            <a:r>
              <a:rPr lang="en-US" b="0" i="0" dirty="0">
                <a:solidFill>
                  <a:srgbClr val="4D4D4D"/>
                </a:solidFill>
                <a:effectLst/>
                <a:latin typeface="-apple-system"/>
              </a:rPr>
              <a:t> </a:t>
            </a:r>
            <a:r>
              <a:rPr lang="zh-CN" altLang="en-US" b="0" i="0" dirty="0">
                <a:solidFill>
                  <a:srgbClr val="4D4D4D"/>
                </a:solidFill>
                <a:effectLst/>
                <a:latin typeface="-apple-system"/>
              </a:rPr>
              <a:t>开始反向遍历计算图。这个过程从损失函数开始，沿着图反向传播误差，计算每一个参与运算的张量关于损失的梯度。这是通过链式法则（</a:t>
            </a:r>
            <a:r>
              <a:rPr lang="en-US" b="0" i="0" dirty="0">
                <a:solidFill>
                  <a:srgbClr val="4D4D4D"/>
                </a:solidFill>
                <a:effectLst/>
                <a:latin typeface="-apple-system"/>
              </a:rPr>
              <a:t>Chain Rule）</a:t>
            </a:r>
            <a:r>
              <a:rPr lang="zh-CN" altLang="en-US" b="0" i="0" dirty="0">
                <a:solidFill>
                  <a:srgbClr val="4D4D4D"/>
                </a:solidFill>
                <a:effectLst/>
                <a:latin typeface="-apple-system"/>
              </a:rPr>
              <a:t>完成的，即将损失对某个中间变量的导数分解为其后续操作导数的乘积。</a:t>
            </a:r>
            <a:endParaRPr lang="en-US" altLang="zh-CN" dirty="0"/>
          </a:p>
          <a:p>
            <a:pPr marL="228600" indent="-228600">
              <a:buAutoNum type="arabicPeriod"/>
            </a:pPr>
            <a:r>
              <a:rPr lang="zh-CN" altLang="en-US" dirty="0"/>
              <a:t>计算图在每次</a:t>
            </a:r>
            <a:r>
              <a:rPr lang="en-US" altLang="zh-CN" dirty="0"/>
              <a:t>backward</a:t>
            </a:r>
            <a:r>
              <a:rPr lang="zh-CN" altLang="en-US" dirty="0"/>
              <a:t>之后都会重新创建；动态图，所以允许在模型中增加控制语句；</a:t>
            </a:r>
            <a:endParaRPr lang="en-US" altLang="zh-CN" dirty="0"/>
          </a:p>
          <a:p>
            <a:pPr marL="228600" indent="-228600">
              <a:buAutoNum type="arabicPeriod"/>
            </a:pPr>
            <a:r>
              <a:rPr lang="zh-CN" altLang="en-US" dirty="0"/>
              <a:t>由于性能原因，每个计算图只能</a:t>
            </a:r>
            <a:r>
              <a:rPr lang="en-US" altLang="zh-CN" dirty="0"/>
              <a:t>backward</a:t>
            </a:r>
            <a:r>
              <a:rPr lang="zh-CN" altLang="en-US" dirty="0"/>
              <a:t>一次，如果要在同一个图上进行多次</a:t>
            </a:r>
            <a:r>
              <a:rPr lang="en-US" altLang="zh-CN" dirty="0"/>
              <a:t>backward</a:t>
            </a:r>
            <a:r>
              <a:rPr lang="zh-CN" altLang="en-US" dirty="0"/>
              <a:t>，可以使用</a:t>
            </a:r>
            <a:r>
              <a:rPr lang="en-US" altLang="zh-CN" dirty="0" err="1"/>
              <a:t>retain_graph</a:t>
            </a:r>
            <a:r>
              <a:rPr lang="en-US" altLang="zh-CN" dirty="0"/>
              <a:t>=True</a:t>
            </a:r>
          </a:p>
          <a:p>
            <a:pPr marL="228600" indent="-228600">
              <a:buAutoNum type="arabicPeriod"/>
            </a:pPr>
            <a:r>
              <a:rPr lang="zh-CN" altLang="en-US" dirty="0"/>
              <a:t>会提供</a:t>
            </a:r>
            <a:r>
              <a:rPr lang="en-US" altLang="zh-CN" dirty="0" err="1"/>
              <a:t>requires_grad</a:t>
            </a:r>
            <a:r>
              <a:rPr lang="en-US" altLang="zh-CN" dirty="0"/>
              <a:t>=True</a:t>
            </a:r>
            <a:r>
              <a:rPr lang="zh-CN" altLang="en-US" dirty="0"/>
              <a:t>的梯度信息，</a:t>
            </a:r>
            <a:endParaRPr lang="en-US" altLang="zh-CN" dirty="0"/>
          </a:p>
          <a:p>
            <a:pPr marL="228600" indent="-228600">
              <a:buAutoNum type="arabicPeriod"/>
            </a:pPr>
            <a:r>
              <a:rPr lang="zh-CN" altLang="en-US" dirty="0"/>
              <a:t>叶子节点为输入，根节点为输出，从根节点到叶子节点，使用链式法则自动计算梯度。</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46</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47</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这些代码片段是使用</a:t>
            </a:r>
            <a:r>
              <a:rPr lang="en-US" dirty="0" err="1"/>
              <a:t>PyTorch</a:t>
            </a:r>
            <a:r>
              <a:rPr lang="zh-CN" altLang="en-US" dirty="0"/>
              <a:t>中的</a:t>
            </a:r>
            <a:r>
              <a:rPr lang="en-US" altLang="zh-CN" dirty="0"/>
              <a:t>`</a:t>
            </a:r>
            <a:r>
              <a:rPr lang="en-US" dirty="0" err="1"/>
              <a:t>register_hook</a:t>
            </a:r>
            <a:r>
              <a:rPr lang="en-US" dirty="0"/>
              <a:t>`</a:t>
            </a:r>
            <a:r>
              <a:rPr lang="zh-CN" altLang="en-US" dirty="0"/>
              <a:t>函数，为</a:t>
            </a:r>
            <a:r>
              <a:rPr lang="en-US" dirty="0"/>
              <a:t>Tensor</a:t>
            </a:r>
            <a:r>
              <a:rPr lang="zh-CN" altLang="en-US" dirty="0"/>
              <a:t>对象注册一个反向传播时的钩子函数（</a:t>
            </a:r>
            <a:r>
              <a:rPr lang="en-US" dirty="0"/>
              <a:t>hook function）。</a:t>
            </a:r>
            <a:r>
              <a:rPr lang="zh-CN" altLang="en-US" dirty="0"/>
              <a:t>当反向传播进行到这个</a:t>
            </a:r>
            <a:r>
              <a:rPr lang="en-US" dirty="0"/>
              <a:t>Tensor</a:t>
            </a:r>
            <a:r>
              <a:rPr lang="zh-CN" altLang="en-US" dirty="0"/>
              <a:t>时，会调用这个钩子函数，可以用来修改梯度或者进行其他操作。具体来说：</a:t>
            </a:r>
          </a:p>
          <a:p>
            <a:endParaRPr lang="zh-CN" altLang="en-US" dirty="0"/>
          </a:p>
          <a:p>
            <a:r>
              <a:rPr lang="en-US" altLang="zh-CN" dirty="0"/>
              <a:t>1. `</a:t>
            </a:r>
            <a:r>
              <a:rPr lang="en-US" dirty="0" err="1"/>
              <a:t>tensor.register_hook</a:t>
            </a:r>
            <a:r>
              <a:rPr lang="en-US" dirty="0"/>
              <a:t>(lambda grad: grad * 2)`</a:t>
            </a:r>
          </a:p>
          <a:p>
            <a:endParaRPr lang="en-US" dirty="0"/>
          </a:p>
          <a:p>
            <a:r>
              <a:rPr lang="en-US" dirty="0"/>
              <a:t>   </a:t>
            </a:r>
            <a:r>
              <a:rPr lang="zh-CN" altLang="en-US" dirty="0"/>
              <a:t>这行代码将梯度乘以</a:t>
            </a:r>
            <a:r>
              <a:rPr lang="en-US" altLang="zh-CN" dirty="0"/>
              <a:t>2</a:t>
            </a:r>
            <a:r>
              <a:rPr lang="zh-CN" altLang="en-US" dirty="0"/>
              <a:t>。在反向传播过程中，计算出的梯度会被这个钩子函数捕获并乘以</a:t>
            </a:r>
            <a:r>
              <a:rPr lang="en-US" altLang="zh-CN" dirty="0"/>
              <a:t>2</a:t>
            </a:r>
            <a:r>
              <a:rPr lang="zh-CN" altLang="en-US" dirty="0"/>
              <a:t>，然后再继续向前传播。这可以看作是对学习率的一种局部调整，因为梯度的大小直接影响了参数更新的幅度。</a:t>
            </a:r>
          </a:p>
          <a:p>
            <a:endParaRPr lang="zh-CN" altLang="en-US" dirty="0"/>
          </a:p>
          <a:p>
            <a:r>
              <a:rPr lang="en-US" altLang="zh-CN" dirty="0"/>
              <a:t>2. `</a:t>
            </a:r>
            <a:r>
              <a:rPr lang="en-US" dirty="0" err="1"/>
              <a:t>tensor.register_hook</a:t>
            </a:r>
            <a:r>
              <a:rPr lang="en-US" dirty="0"/>
              <a:t>( lambda grad : </a:t>
            </a:r>
            <a:r>
              <a:rPr lang="en-US" dirty="0" err="1"/>
              <a:t>torch.clamp</a:t>
            </a:r>
            <a:r>
              <a:rPr lang="en-US" dirty="0"/>
              <a:t>(grad, min = 0))`</a:t>
            </a:r>
          </a:p>
          <a:p>
            <a:endParaRPr lang="en-US" dirty="0"/>
          </a:p>
          <a:p>
            <a:r>
              <a:rPr lang="en-US" dirty="0"/>
              <a:t>   </a:t>
            </a:r>
            <a:r>
              <a:rPr lang="zh-CN" altLang="en-US" dirty="0"/>
              <a:t>这行代码将所有负的梯度值剪裁为</a:t>
            </a:r>
            <a:r>
              <a:rPr lang="en-US" altLang="zh-CN" dirty="0"/>
              <a:t>0</a:t>
            </a:r>
            <a:r>
              <a:rPr lang="zh-CN" altLang="en-US" dirty="0"/>
              <a:t>。</a:t>
            </a:r>
            <a:r>
              <a:rPr lang="en-US" altLang="zh-CN" dirty="0"/>
              <a:t>`</a:t>
            </a:r>
            <a:r>
              <a:rPr lang="en-US" dirty="0" err="1"/>
              <a:t>torch.clamp</a:t>
            </a:r>
            <a:r>
              <a:rPr lang="en-US" dirty="0"/>
              <a:t>`</a:t>
            </a:r>
            <a:r>
              <a:rPr lang="zh-CN" altLang="en-US" dirty="0"/>
              <a:t>函数的作用是将输入</a:t>
            </a:r>
            <a:r>
              <a:rPr lang="en-US" dirty="0"/>
              <a:t>Tensor</a:t>
            </a:r>
            <a:r>
              <a:rPr lang="zh-CN" altLang="en-US" dirty="0"/>
              <a:t>的元素限制在</a:t>
            </a:r>
            <a:r>
              <a:rPr lang="en-US" altLang="zh-CN" dirty="0"/>
              <a:t>`[</a:t>
            </a:r>
            <a:r>
              <a:rPr lang="en-US" dirty="0"/>
              <a:t>min, max]`</a:t>
            </a:r>
            <a:r>
              <a:rPr lang="zh-CN" altLang="en-US" dirty="0"/>
              <a:t>区间内。这里</a:t>
            </a:r>
            <a:r>
              <a:rPr lang="en-US" altLang="zh-CN" dirty="0"/>
              <a:t>`</a:t>
            </a:r>
            <a:r>
              <a:rPr lang="en-US" dirty="0"/>
              <a:t>min=0`，</a:t>
            </a:r>
            <a:r>
              <a:rPr lang="zh-CN" altLang="en-US" dirty="0"/>
              <a:t>所以所有小于</a:t>
            </a:r>
            <a:r>
              <a:rPr lang="en-US" altLang="zh-CN" dirty="0"/>
              <a:t>0</a:t>
            </a:r>
            <a:r>
              <a:rPr lang="zh-CN" altLang="en-US" dirty="0"/>
              <a:t>的梯度都会被设为</a:t>
            </a:r>
            <a:r>
              <a:rPr lang="en-US" altLang="zh-CN" dirty="0"/>
              <a:t>0</a:t>
            </a:r>
            <a:r>
              <a:rPr lang="zh-CN" altLang="en-US" dirty="0"/>
              <a:t>，意味着对应的参数在反向传播时不会被更新。</a:t>
            </a:r>
          </a:p>
          <a:p>
            <a:endParaRPr lang="zh-CN" altLang="en-US" dirty="0"/>
          </a:p>
          <a:p>
            <a:r>
              <a:rPr lang="en-US" altLang="zh-CN" dirty="0"/>
              <a:t>3. `</a:t>
            </a:r>
            <a:r>
              <a:rPr lang="en-US" dirty="0" err="1"/>
              <a:t>tensor.register_hook</a:t>
            </a:r>
            <a:r>
              <a:rPr lang="en-US" dirty="0"/>
              <a:t>(lambda grad: print ( "Gradients less than zero:", bool( (grad &lt; 0).any( ))))`</a:t>
            </a:r>
          </a:p>
          <a:p>
            <a:endParaRPr lang="en-US" dirty="0"/>
          </a:p>
          <a:p>
            <a:r>
              <a:rPr lang="en-US" dirty="0"/>
              <a:t>   </a:t>
            </a:r>
            <a:r>
              <a:rPr lang="zh-CN" altLang="en-US" dirty="0"/>
              <a:t>这行代码会在反向传播时打印出是否存在小于</a:t>
            </a:r>
            <a:r>
              <a:rPr lang="en-US" altLang="zh-CN" dirty="0"/>
              <a:t>0</a:t>
            </a:r>
            <a:r>
              <a:rPr lang="zh-CN" altLang="en-US" dirty="0"/>
              <a:t>的梯度。</a:t>
            </a:r>
            <a:r>
              <a:rPr lang="en-US" altLang="zh-CN" dirty="0"/>
              <a:t>`</a:t>
            </a:r>
            <a:r>
              <a:rPr lang="en-US" dirty="0"/>
              <a:t>grad &lt; 0`</a:t>
            </a:r>
            <a:r>
              <a:rPr lang="zh-CN" altLang="en-US" dirty="0"/>
              <a:t>会产生一个布尔型的</a:t>
            </a:r>
            <a:r>
              <a:rPr lang="en-US" dirty="0"/>
              <a:t>Tensor，</a:t>
            </a:r>
            <a:r>
              <a:rPr lang="zh-CN" altLang="en-US" dirty="0"/>
              <a:t>表示每个元素是否小于</a:t>
            </a:r>
            <a:r>
              <a:rPr lang="en-US" altLang="zh-CN" dirty="0"/>
              <a:t>0</a:t>
            </a:r>
            <a:r>
              <a:rPr lang="zh-CN" altLang="en-US" dirty="0"/>
              <a:t>；</a:t>
            </a:r>
            <a:r>
              <a:rPr lang="en-US" altLang="zh-CN" dirty="0"/>
              <a:t>`.</a:t>
            </a:r>
            <a:r>
              <a:rPr lang="en-US" dirty="0"/>
              <a:t>any()`</a:t>
            </a:r>
            <a:r>
              <a:rPr lang="zh-CN" altLang="en-US" dirty="0"/>
              <a:t>函数会检查是否有任何元素为</a:t>
            </a:r>
            <a:r>
              <a:rPr lang="en-US" altLang="zh-CN" dirty="0"/>
              <a:t>`</a:t>
            </a:r>
            <a:r>
              <a:rPr lang="en-US" dirty="0" err="1"/>
              <a:t>True`；`bool</a:t>
            </a:r>
            <a:r>
              <a:rPr lang="en-US" dirty="0"/>
              <a:t>()`</a:t>
            </a:r>
            <a:r>
              <a:rPr lang="zh-CN" altLang="en-US" dirty="0"/>
              <a:t>函数将结果转换为一个布尔值。如果存在小于</a:t>
            </a:r>
            <a:r>
              <a:rPr lang="en-US" altLang="zh-CN" dirty="0"/>
              <a:t>0</a:t>
            </a:r>
            <a:r>
              <a:rPr lang="zh-CN" altLang="en-US" dirty="0"/>
              <a:t>的梯度，会打印</a:t>
            </a:r>
            <a:r>
              <a:rPr lang="en-US" altLang="zh-CN" dirty="0"/>
              <a:t>`</a:t>
            </a:r>
            <a:r>
              <a:rPr lang="en-US" dirty="0"/>
              <a:t>Gradients less than zero: True`，</a:t>
            </a:r>
            <a:r>
              <a:rPr lang="zh-CN" altLang="en-US" dirty="0"/>
              <a:t>否则打印</a:t>
            </a:r>
            <a:r>
              <a:rPr lang="en-US" altLang="zh-CN" dirty="0"/>
              <a:t>`</a:t>
            </a:r>
            <a:r>
              <a:rPr lang="en-US" dirty="0"/>
              <a:t>Gradients less than zero: False`。</a:t>
            </a:r>
          </a:p>
          <a:p>
            <a:endParaRPr lang="en-US" dirty="0"/>
          </a:p>
          <a:p>
            <a:r>
              <a:rPr lang="zh-CN" altLang="en-US" dirty="0"/>
              <a:t>注意，这些钩子函数只会影响注册它们的</a:t>
            </a:r>
            <a:r>
              <a:rPr lang="en-US" dirty="0"/>
              <a:t>Tensor，</a:t>
            </a:r>
            <a:r>
              <a:rPr lang="zh-CN" altLang="en-US" dirty="0"/>
              <a:t>不会影响其他的</a:t>
            </a:r>
            <a:r>
              <a:rPr lang="en-US" dirty="0"/>
              <a:t>Tensor。</a:t>
            </a:r>
            <a:r>
              <a:rPr lang="zh-CN" altLang="en-US" dirty="0"/>
              <a:t>同时，如果你在一个</a:t>
            </a:r>
            <a:r>
              <a:rPr lang="en-US" dirty="0"/>
              <a:t>Tensor</a:t>
            </a:r>
            <a:r>
              <a:rPr lang="zh-CN" altLang="en-US" dirty="0"/>
              <a:t>上注册了多个钩子函数，那么这些函数将按照它们被注册的顺序执行。</a:t>
            </a:r>
            <a:endParaRPr lang="en-CN" dirty="0"/>
          </a:p>
        </p:txBody>
      </p:sp>
      <p:sp>
        <p:nvSpPr>
          <p:cNvPr id="4" name="Slide Number Placeholder 3"/>
          <p:cNvSpPr>
            <a:spLocks noGrp="1"/>
          </p:cNvSpPr>
          <p:nvPr>
            <p:ph type="sldNum" sz="quarter" idx="5"/>
          </p:nvPr>
        </p:nvSpPr>
        <p:spPr/>
        <p:txBody>
          <a:bodyPr/>
          <a:lstStyle/>
          <a:p>
            <a:fld id="{77C38F94-440C-464D-9ED0-E2D832872D95}" type="slidenum">
              <a:rPr lang="zh-CN" altLang="en-US" smtClean="0"/>
              <a:t>48</a:t>
            </a:fld>
            <a:endParaRPr lang="zh-CN" altLang="en-US"/>
          </a:p>
        </p:txBody>
      </p:sp>
    </p:spTree>
    <p:extLst>
      <p:ext uri="{BB962C8B-B14F-4D97-AF65-F5344CB8AC3E}">
        <p14:creationId xmlns:p14="http://schemas.microsoft.com/office/powerpoint/2010/main" val="222343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docs </a:t>
            </a:r>
          </a:p>
          <a:p>
            <a:r>
              <a:rPr lang="en-US" altLang="zh-CN" dirty="0"/>
              <a:t>forums</a:t>
            </a:r>
          </a:p>
          <a:p>
            <a:r>
              <a:rPr lang="en-US" altLang="zh-CN" dirty="0"/>
              <a:t>Examples</a:t>
            </a:r>
          </a:p>
          <a:p>
            <a:endParaRPr lang="en-US" altLang="zh-CN"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62626"/>
                </a:solidFill>
                <a:effectLst/>
                <a:latin typeface="FreightSans"/>
              </a:rPr>
              <a:t>The </a:t>
            </a:r>
            <a:r>
              <a:rPr lang="en-US" altLang="zh-CN" dirty="0" err="1">
                <a:solidFill>
                  <a:srgbClr val="6C6C6D"/>
                </a:solidFill>
                <a:effectLst/>
                <a:latin typeface="IBMPlexMono"/>
              </a:rPr>
              <a:t>grad_input</a:t>
            </a:r>
            <a:r>
              <a:rPr lang="en-US" altLang="zh-CN" b="0" i="0" dirty="0">
                <a:solidFill>
                  <a:srgbClr val="262626"/>
                </a:solidFill>
                <a:effectLst/>
                <a:latin typeface="FreightSans"/>
              </a:rPr>
              <a:t> and </a:t>
            </a:r>
            <a:r>
              <a:rPr lang="en-US" altLang="zh-CN" dirty="0" err="1">
                <a:solidFill>
                  <a:srgbClr val="6C6C6D"/>
                </a:solidFill>
                <a:effectLst/>
                <a:latin typeface="IBMPlexMono"/>
              </a:rPr>
              <a:t>grad_output</a:t>
            </a:r>
            <a:r>
              <a:rPr lang="en-US" altLang="zh-CN" b="0" i="0" dirty="0">
                <a:solidFill>
                  <a:srgbClr val="262626"/>
                </a:solidFill>
                <a:effectLst/>
                <a:latin typeface="FreightSans"/>
              </a:rPr>
              <a:t> are tuples that contain the gradients with respect to the inputs and outputs respectively.</a:t>
            </a:r>
          </a:p>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49</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err="1"/>
              <a:t>zero_grad</a:t>
            </a:r>
            <a:r>
              <a:rPr lang="zh-CN" altLang="en-US" dirty="0"/>
              <a:t>来重置模型中参数的梯度，如果不重置则会累加；</a:t>
            </a:r>
            <a:endParaRPr lang="en-US" altLang="zh-CN" dirty="0"/>
          </a:p>
          <a:p>
            <a:pPr marL="228600" indent="-228600">
              <a:buAutoNum type="arabicPeriod"/>
            </a:pPr>
            <a:r>
              <a:rPr lang="zh-CN" altLang="en-US" dirty="0"/>
              <a:t>调用</a:t>
            </a:r>
            <a:r>
              <a:rPr lang="en-US" altLang="zh-CN" dirty="0"/>
              <a:t>backward</a:t>
            </a:r>
            <a:r>
              <a:rPr lang="zh-CN" altLang="en-US" dirty="0"/>
              <a:t>反向传播后，将损失函数的关于参数求梯度</a:t>
            </a:r>
            <a:endParaRPr lang="en-US" altLang="zh-CN" dirty="0"/>
          </a:p>
          <a:p>
            <a:pPr marL="228600" indent="-228600">
              <a:buAutoNum type="arabicPeriod"/>
            </a:pPr>
            <a:r>
              <a:rPr lang="zh-CN" altLang="en-US" dirty="0"/>
              <a:t>最后根据当前梯度以及步长等参数调整参数</a:t>
            </a:r>
            <a:endParaRPr lang="en-US" altLang="zh-CN" dirty="0"/>
          </a:p>
          <a:p>
            <a:pPr marL="0" indent="0">
              <a:buNone/>
            </a:pPr>
            <a:r>
              <a:rPr lang="zh-CN" altLang="en-US" dirty="0"/>
              <a:t>提到学习率固定的问题</a:t>
            </a:r>
            <a:endParaRPr lang="en-US" altLang="zh-CN"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51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30</a:t>
            </a:r>
            <a:r>
              <a:rPr lang="zh-CN" altLang="en-US" dirty="0"/>
              <a:t>步后变为</a:t>
            </a:r>
            <a:r>
              <a:rPr lang="en-US" altLang="zh-CN" dirty="0"/>
              <a:t>0.001</a:t>
            </a:r>
            <a:r>
              <a:rPr lang="zh-CN" altLang="en-US" dirty="0"/>
              <a:t>，</a:t>
            </a:r>
            <a:r>
              <a:rPr lang="en-US" altLang="zh-CN" dirty="0"/>
              <a:t>60</a:t>
            </a:r>
            <a:r>
              <a:rPr lang="zh-CN" altLang="en-US" dirty="0"/>
              <a:t>步变为</a:t>
            </a:r>
            <a:r>
              <a:rPr lang="en-US" altLang="zh-CN" dirty="0"/>
              <a:t>0.0001</a:t>
            </a:r>
          </a:p>
        </p:txBody>
      </p:sp>
      <p:sp>
        <p:nvSpPr>
          <p:cNvPr id="4" name="灯片编号占位符 3"/>
          <p:cNvSpPr>
            <a:spLocks noGrp="1"/>
          </p:cNvSpPr>
          <p:nvPr>
            <p:ph type="sldNum" sz="quarter" idx="5"/>
          </p:nvPr>
        </p:nvSpPr>
        <p:spPr/>
        <p:txBody>
          <a:bodyPr/>
          <a:lstStyle/>
          <a:p>
            <a:fld id="{77C38F94-440C-464D-9ED0-E2D832872D95}" type="slidenum">
              <a:rPr lang="zh-CN" altLang="en-US" smtClean="0"/>
              <a:t>52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t>Adam优化器是一种自适应优化算法，</a:t>
            </a:r>
            <a:r>
              <a:rPr lang="en-US" b="0" i="0" dirty="0">
                <a:solidFill>
                  <a:srgbClr val="4D4D4D"/>
                </a:solidFill>
                <a:effectLst/>
                <a:latin typeface="-apple-system"/>
              </a:rPr>
              <a:t>Adam</a:t>
            </a:r>
            <a:r>
              <a:rPr lang="zh-CN" altLang="en-US" b="0" i="0" dirty="0">
                <a:solidFill>
                  <a:srgbClr val="4D4D4D"/>
                </a:solidFill>
                <a:effectLst/>
                <a:latin typeface="-apple-system"/>
              </a:rPr>
              <a:t>在动量</a:t>
            </a:r>
            <a:r>
              <a:rPr lang="en-US" b="0" i="0" dirty="0">
                <a:solidFill>
                  <a:srgbClr val="4D4D4D"/>
                </a:solidFill>
                <a:effectLst/>
                <a:latin typeface="-apple-system"/>
              </a:rPr>
              <a:t>SGD</a:t>
            </a:r>
            <a:r>
              <a:rPr lang="zh-CN" altLang="en-US" b="0" i="0" dirty="0">
                <a:solidFill>
                  <a:srgbClr val="4D4D4D"/>
                </a:solidFill>
                <a:effectLst/>
                <a:latin typeface="-apple-system"/>
              </a:rPr>
              <a:t>的基础上增加了二阶动量，通过其来自适应控制步长，当梯度较小时，整体的学习率就会增加，反之会缩小，因此在一般情况下，</a:t>
            </a:r>
            <a:r>
              <a:rPr lang="en-US" b="0" i="0" dirty="0">
                <a:solidFill>
                  <a:srgbClr val="4D4D4D"/>
                </a:solidFill>
                <a:effectLst/>
                <a:latin typeface="-apple-system"/>
              </a:rPr>
              <a:t>Adam</a:t>
            </a:r>
            <a:r>
              <a:rPr lang="zh-CN" altLang="en-US" b="0" i="0" dirty="0">
                <a:solidFill>
                  <a:srgbClr val="4D4D4D"/>
                </a:solidFill>
                <a:effectLst/>
                <a:latin typeface="-apple-system"/>
              </a:rPr>
              <a:t>相较于</a:t>
            </a:r>
            <a:r>
              <a:rPr lang="en-US" b="0" i="0" dirty="0">
                <a:solidFill>
                  <a:srgbClr val="4D4D4D"/>
                </a:solidFill>
                <a:effectLst/>
                <a:latin typeface="-apple-system"/>
              </a:rPr>
              <a:t>SGD，</a:t>
            </a:r>
            <a:r>
              <a:rPr lang="zh-CN" altLang="en-US" b="0" i="0" dirty="0">
                <a:solidFill>
                  <a:srgbClr val="4D4D4D"/>
                </a:solidFill>
                <a:effectLst/>
                <a:latin typeface="-apple-system"/>
              </a:rPr>
              <a:t>其收敛速度要更快</a:t>
            </a:r>
            <a:endParaRPr lang="zh-CN" altLang="en-US"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7C38F94-440C-464D-9ED0-E2D832872D95}"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00CD6A0-2C97-442F-9E05-ADF6B4659A8A}" type="datetimeFigureOut">
              <a:rPr lang="zh-CN" altLang="en-US" smtClean="0"/>
              <a:t>2024/10/9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251035-60D6-4304-BBCF-ED1D5D848F5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0CD6A0-2C97-442F-9E05-ADF6B4659A8A}" type="datetimeFigureOut">
              <a:rPr lang="zh-CN" altLang="en-US" smtClean="0"/>
              <a:t>2024/10/9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51035-60D6-4304-BBCF-ED1D5D848F5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github.com/opencv/openc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hyperlink" Target="https://pytorch.org/vision/stable/transforms.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opencv/opencv" TargetMode="External"/><Relationship Id="rId4" Type="http://schemas.openxmlformats.org/officeDocument/2006/relationships/hyperlink" Target="https://discuss.pytorch.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opencv/opencv" TargetMode="External"/><Relationship Id="rId4" Type="http://schemas.openxmlformats.org/officeDocument/2006/relationships/hyperlink" Target="https://discuss.pytorch.org/" TargetMode="Externa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github.com/pengkun-jiao/FDU-CV2024fall" TargetMode="Externa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pytorch.org/" TargetMode="Externa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271270" y="2724150"/>
            <a:ext cx="9761855" cy="706755"/>
          </a:xfrm>
          <a:prstGeom prst="rect">
            <a:avLst/>
          </a:prstGeom>
          <a:noFill/>
        </p:spPr>
        <p:txBody>
          <a:bodyPr wrap="square" rtlCol="0">
            <a:spAutoFit/>
          </a:bodyPr>
          <a:lstStyle/>
          <a:p>
            <a:pPr algn="ctr"/>
            <a:r>
              <a:rPr lang="en-US" altLang="zh-CN" sz="4000" b="1" dirty="0" err="1">
                <a:latin typeface="微软雅黑" panose="020B0503020204020204" pitchFamily="34" charset="-122"/>
                <a:ea typeface="微软雅黑" panose="020B0503020204020204" pitchFamily="34" charset="-122"/>
              </a:rPr>
              <a:t>Pytorch</a:t>
            </a:r>
            <a:r>
              <a:rPr lang="en-US" altLang="zh-CN" sz="4000" b="1" dirty="0">
                <a:latin typeface="微软雅黑" panose="020B0503020204020204" pitchFamily="34" charset="-122"/>
                <a:ea typeface="微软雅黑" panose="020B0503020204020204" pitchFamily="34" charset="-122"/>
              </a:rPr>
              <a:t> Tutorials &amp; CNN Network</a:t>
            </a:r>
            <a:endParaRPr lang="zh-CN" altLang="en-US" sz="40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446350" y="3848100"/>
            <a:ext cx="3873496" cy="1670778"/>
          </a:xfrm>
          <a:prstGeom prst="rect">
            <a:avLst/>
          </a:prstGeom>
          <a:noFill/>
        </p:spPr>
        <p:txBody>
          <a:bodyPr wrap="none" rtlCol="0">
            <a:spAutoFit/>
          </a:bodyPr>
          <a:lstStyle/>
          <a:p>
            <a:pPr>
              <a:lnSpc>
                <a:spcPct val="200000"/>
              </a:lnSpc>
            </a:pPr>
            <a:r>
              <a:rPr lang="en-US" altLang="zh-CN" dirty="0">
                <a:latin typeface="微软雅黑" panose="020B0503020204020204" pitchFamily="34" charset="-122"/>
                <a:ea typeface="微软雅黑" panose="020B0503020204020204" pitchFamily="34" charset="-122"/>
              </a:rPr>
              <a:t>Teaching Assistant:  </a:t>
            </a:r>
            <a:r>
              <a:rPr lang="en-US" altLang="zh-CN" dirty="0" err="1">
                <a:latin typeface="微软雅黑" panose="020B0503020204020204" pitchFamily="34" charset="-122"/>
                <a:ea typeface="微软雅黑" panose="020B0503020204020204" pitchFamily="34" charset="-122"/>
              </a:rPr>
              <a:t>Pengkun</a:t>
            </a:r>
            <a:r>
              <a:rPr lang="en-US" altLang="zh-CN" dirty="0">
                <a:latin typeface="微软雅黑" panose="020B0503020204020204" pitchFamily="34" charset="-122"/>
                <a:ea typeface="微软雅黑" panose="020B0503020204020204" pitchFamily="34" charset="-122"/>
              </a:rPr>
              <a:t> Jiao</a:t>
            </a:r>
          </a:p>
          <a:p>
            <a:pPr>
              <a:lnSpc>
                <a:spcPct val="200000"/>
              </a:lnSpc>
            </a:pPr>
            <a:r>
              <a:rPr lang="en-US" altLang="zh-CN" dirty="0">
                <a:latin typeface="微软雅黑" panose="020B0503020204020204" pitchFamily="34" charset="-122"/>
                <a:ea typeface="微软雅黑" panose="020B0503020204020204" pitchFamily="34" charset="-122"/>
              </a:rPr>
              <a:t>		      Yue Yu</a:t>
            </a:r>
          </a:p>
          <a:p>
            <a:pPr>
              <a:lnSpc>
                <a:spcPct val="200000"/>
              </a:lnSpc>
            </a:pP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Pinye</a:t>
            </a:r>
            <a:r>
              <a:rPr lang="en-US" altLang="zh-CN" dirty="0">
                <a:latin typeface="微软雅黑" panose="020B0503020204020204" pitchFamily="34" charset="-122"/>
                <a:ea typeface="微软雅黑" panose="020B0503020204020204" pitchFamily="34" charset="-122"/>
              </a:rPr>
              <a:t> Chen</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317858" y="285802"/>
            <a:ext cx="2105319" cy="933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11580" y="1057275"/>
            <a:ext cx="10095865" cy="1322070"/>
          </a:xfrm>
          <a:prstGeom prst="rect">
            <a:avLst/>
          </a:prstGeom>
          <a:noFill/>
        </p:spPr>
        <p:txBody>
          <a:bodyPr wrap="square" rtlCol="0">
            <a:spAutoFit/>
          </a:bodyPr>
          <a:lstStyle/>
          <a:p>
            <a:pPr algn="ctr"/>
            <a:r>
              <a:rPr lang="en-US" altLang="zh-CN" sz="4000" dirty="0">
                <a:latin typeface="微软雅黑" panose="020B0503020204020204" pitchFamily="34" charset="-122"/>
                <a:ea typeface="微软雅黑" panose="020B0503020204020204" pitchFamily="34" charset="-122"/>
              </a:rPr>
              <a:t>Building and Training a CNN Network</a:t>
            </a:r>
          </a:p>
          <a:p>
            <a:pPr algn="ctr"/>
            <a:r>
              <a:rPr lang="en-US" altLang="zh-CN" sz="4000" dirty="0">
                <a:latin typeface="微软雅黑" panose="020B0503020204020204" pitchFamily="34" charset="-122"/>
                <a:ea typeface="微软雅黑" panose="020B0503020204020204" pitchFamily="34" charset="-122"/>
              </a:rPr>
              <a:t>using Pytorch</a:t>
            </a:r>
          </a:p>
        </p:txBody>
      </p:sp>
      <p:pic>
        <p:nvPicPr>
          <p:cNvPr id="8" name="图片 7"/>
          <p:cNvPicPr>
            <a:picLocks noChangeAspect="1"/>
          </p:cNvPicPr>
          <p:nvPr/>
        </p:nvPicPr>
        <p:blipFill>
          <a:blip r:embed="rId4"/>
          <a:stretch>
            <a:fillRect/>
          </a:stretch>
        </p:blipFill>
        <p:spPr>
          <a:xfrm>
            <a:off x="1792605" y="2588895"/>
            <a:ext cx="8778240" cy="34397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pic>
        <p:nvPicPr>
          <p:cNvPr id="3" name="图片 2"/>
          <p:cNvPicPr>
            <a:picLocks noChangeAspect="1"/>
          </p:cNvPicPr>
          <p:nvPr/>
        </p:nvPicPr>
        <p:blipFill>
          <a:blip r:embed="rId4"/>
          <a:stretch>
            <a:fillRect/>
          </a:stretch>
        </p:blipFill>
        <p:spPr>
          <a:xfrm>
            <a:off x="2521806" y="1269925"/>
            <a:ext cx="7146223" cy="5096078"/>
          </a:xfrm>
          <a:prstGeom prst="rect">
            <a:avLst/>
          </a:prstGeom>
        </p:spPr>
      </p:pic>
      <p:sp>
        <p:nvSpPr>
          <p:cNvPr id="2" name="文本框 1"/>
          <p:cNvSpPr txBox="1"/>
          <p:nvPr/>
        </p:nvSpPr>
        <p:spPr>
          <a:xfrm>
            <a:off x="9540875" y="3030835"/>
            <a:ext cx="4064000" cy="461665"/>
          </a:xfrm>
          <a:prstGeom prst="rect">
            <a:avLst/>
          </a:prstGeom>
          <a:noFill/>
        </p:spPr>
        <p:txBody>
          <a:bodyPr wrap="square" rtlCol="0">
            <a:spAutoFit/>
          </a:bodyPr>
          <a:lstStyle/>
          <a:p>
            <a:r>
              <a:rPr lang="en-US" altLang="zh-CN" sz="2400" b="1" dirty="0"/>
              <a:t>Training stage</a:t>
            </a:r>
          </a:p>
        </p:txBody>
      </p:sp>
      <p:sp>
        <p:nvSpPr>
          <p:cNvPr id="5" name="文本框 4"/>
          <p:cNvSpPr txBox="1"/>
          <p:nvPr/>
        </p:nvSpPr>
        <p:spPr>
          <a:xfrm>
            <a:off x="9540875" y="5967095"/>
            <a:ext cx="4064000" cy="461665"/>
          </a:xfrm>
          <a:prstGeom prst="rect">
            <a:avLst/>
          </a:prstGeom>
          <a:noFill/>
        </p:spPr>
        <p:txBody>
          <a:bodyPr wrap="square" rtlCol="0">
            <a:spAutoFit/>
          </a:bodyPr>
          <a:lstStyle/>
          <a:p>
            <a:r>
              <a:rPr lang="en-US" altLang="zh-CN" sz="2400" b="1" dirty="0"/>
              <a:t>Validation stage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66106" y="908994"/>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23936" y="908994"/>
            <a:ext cx="10095865" cy="707886"/>
          </a:xfrm>
          <a:prstGeom prst="rect">
            <a:avLst/>
          </a:prstGeom>
          <a:noFill/>
        </p:spPr>
        <p:txBody>
          <a:bodyPr wrap="square" rtlCol="0">
            <a:spAutoFit/>
          </a:bodyPr>
          <a:lstStyle/>
          <a:p>
            <a:pPr algn="ctr"/>
            <a:r>
              <a:rPr lang="en-US" altLang="zh-CN" sz="4000" dirty="0">
                <a:latin typeface="微软雅黑" panose="020B0503020204020204" pitchFamily="34" charset="-122"/>
                <a:ea typeface="微软雅黑" panose="020B0503020204020204" pitchFamily="34" charset="-122"/>
              </a:rPr>
              <a:t>Training</a:t>
            </a:r>
            <a:r>
              <a:rPr lang="zh-CN" altLang="en-US" sz="4000" dirty="0">
                <a:latin typeface="微软雅黑" panose="020B0503020204020204" pitchFamily="34" charset="-122"/>
                <a:ea typeface="微软雅黑" panose="020B0503020204020204" pitchFamily="34" charset="-122"/>
              </a:rPr>
              <a:t> </a:t>
            </a:r>
            <a:r>
              <a:rPr lang="en-US" altLang="zh-CN" sz="4000" dirty="0">
                <a:latin typeface="微软雅黑" panose="020B0503020204020204" pitchFamily="34" charset="-122"/>
                <a:ea typeface="微软雅黑" panose="020B0503020204020204" pitchFamily="34" charset="-122"/>
              </a:rPr>
              <a:t>Iteration</a:t>
            </a:r>
          </a:p>
        </p:txBody>
      </p:sp>
      <p:pic>
        <p:nvPicPr>
          <p:cNvPr id="2" name="图片 4" descr="603b9bc0d66cd3ded46c2dcc01c1a81a">
            <a:extLst>
              <a:ext uri="{FF2B5EF4-FFF2-40B4-BE49-F238E27FC236}">
                <a16:creationId xmlns:a16="http://schemas.microsoft.com/office/drawing/2014/main" id="{340364AC-633F-D9CA-AFB3-F3D9834758BB}"/>
              </a:ext>
            </a:extLst>
          </p:cNvPr>
          <p:cNvPicPr>
            <a:picLocks noChangeAspect="1"/>
          </p:cNvPicPr>
          <p:nvPr/>
        </p:nvPicPr>
        <p:blipFill>
          <a:blip r:embed="rId4"/>
          <a:stretch>
            <a:fillRect/>
          </a:stretch>
        </p:blipFill>
        <p:spPr>
          <a:xfrm>
            <a:off x="995711" y="1988494"/>
            <a:ext cx="5122228" cy="3073706"/>
          </a:xfrm>
          <a:prstGeom prst="rect">
            <a:avLst/>
          </a:prstGeom>
        </p:spPr>
      </p:pic>
      <p:pic>
        <p:nvPicPr>
          <p:cNvPr id="3" name="图片 4">
            <a:extLst>
              <a:ext uri="{FF2B5EF4-FFF2-40B4-BE49-F238E27FC236}">
                <a16:creationId xmlns:a16="http://schemas.microsoft.com/office/drawing/2014/main" id="{588205D9-8627-3FBC-CBF2-72A92A9BA517}"/>
              </a:ext>
            </a:extLst>
          </p:cNvPr>
          <p:cNvPicPr>
            <a:picLocks noChangeAspect="1"/>
          </p:cNvPicPr>
          <p:nvPr/>
        </p:nvPicPr>
        <p:blipFill>
          <a:blip r:embed="rId5"/>
          <a:stretch>
            <a:fillRect/>
          </a:stretch>
        </p:blipFill>
        <p:spPr>
          <a:xfrm>
            <a:off x="6772884" y="1988494"/>
            <a:ext cx="4469447" cy="3062723"/>
          </a:xfrm>
          <a:prstGeom prst="rect">
            <a:avLst/>
          </a:prstGeom>
        </p:spPr>
      </p:pic>
      <p:sp>
        <p:nvSpPr>
          <p:cNvPr id="5" name="TextBox 4">
            <a:extLst>
              <a:ext uri="{FF2B5EF4-FFF2-40B4-BE49-F238E27FC236}">
                <a16:creationId xmlns:a16="http://schemas.microsoft.com/office/drawing/2014/main" id="{AE49E58F-86C5-A975-10FB-AAB266FAB6A1}"/>
              </a:ext>
            </a:extLst>
          </p:cNvPr>
          <p:cNvSpPr txBox="1"/>
          <p:nvPr/>
        </p:nvSpPr>
        <p:spPr>
          <a:xfrm>
            <a:off x="995711" y="5460986"/>
            <a:ext cx="5122228" cy="646331"/>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Feedforward:</a:t>
            </a: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Calculate output based on input data and network parameters </a:t>
            </a:r>
            <a:endParaRPr lang="en-CN" dirty="0"/>
          </a:p>
        </p:txBody>
      </p:sp>
      <p:sp>
        <p:nvSpPr>
          <p:cNvPr id="7" name="TextBox 6">
            <a:extLst>
              <a:ext uri="{FF2B5EF4-FFF2-40B4-BE49-F238E27FC236}">
                <a16:creationId xmlns:a16="http://schemas.microsoft.com/office/drawing/2014/main" id="{D8F4A8A0-359B-175E-D140-EE74D95E2620}"/>
              </a:ext>
            </a:extLst>
          </p:cNvPr>
          <p:cNvSpPr txBox="1"/>
          <p:nvPr/>
        </p:nvSpPr>
        <p:spPr>
          <a:xfrm>
            <a:off x="6572725" y="5422831"/>
            <a:ext cx="5448705" cy="923330"/>
          </a:xfrm>
          <a:prstGeom prst="rect">
            <a:avLst/>
          </a:prstGeom>
          <a:noFill/>
        </p:spPr>
        <p:txBody>
          <a:bodyPr wrap="square" rtlCol="0">
            <a:spAutoFit/>
          </a:bodyPr>
          <a:lstStyle/>
          <a:p>
            <a:r>
              <a:rPr lang="en-US" altLang="zh-CN" sz="1800" dirty="0">
                <a:latin typeface="微软雅黑" panose="020B0503020204020204" pitchFamily="34" charset="-122"/>
                <a:ea typeface="微软雅黑" panose="020B0503020204020204" pitchFamily="34" charset="-122"/>
              </a:rPr>
              <a:t>Backward:</a:t>
            </a:r>
            <a:r>
              <a:rPr lang="zh-CN" altLang="en-US" sz="1800" dirty="0">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Calculate the gradient according to the loss function to update the network parameters</a:t>
            </a:r>
            <a:endParaRPr lang="en-CN" dirty="0"/>
          </a:p>
        </p:txBody>
      </p:sp>
    </p:spTree>
    <p:extLst>
      <p:ext uri="{BB962C8B-B14F-4D97-AF65-F5344CB8AC3E}">
        <p14:creationId xmlns:p14="http://schemas.microsoft.com/office/powerpoint/2010/main" val="284862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Update the weights of the network</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8" name="文本框 7"/>
          <p:cNvSpPr txBox="1"/>
          <p:nvPr/>
        </p:nvSpPr>
        <p:spPr>
          <a:xfrm flipH="1">
            <a:off x="1496876" y="1138328"/>
            <a:ext cx="9196083" cy="253094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Similar to NumPy arrays.</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 few superpowers</a:t>
            </a:r>
          </a:p>
          <a:p>
            <a:pPr marL="800100" lvl="1" indent="-34290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Perform fast operations on GPUs</a:t>
            </a:r>
          </a:p>
          <a:p>
            <a:pPr marL="800100" lvl="1" indent="-34290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Distribute operations on multiple devices or machines</a:t>
            </a:r>
          </a:p>
          <a:p>
            <a:pPr marL="800100" lvl="1" indent="-34290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Keep track of the graph of computations that created them.</a:t>
            </a:r>
          </a:p>
        </p:txBody>
      </p:sp>
      <p:pic>
        <p:nvPicPr>
          <p:cNvPr id="7" name="图片 6"/>
          <p:cNvPicPr>
            <a:picLocks noChangeAspect="1"/>
          </p:cNvPicPr>
          <p:nvPr/>
        </p:nvPicPr>
        <p:blipFill>
          <a:blip r:embed="rId4"/>
          <a:stretch>
            <a:fillRect/>
          </a:stretch>
        </p:blipFill>
        <p:spPr>
          <a:xfrm>
            <a:off x="3241901" y="3748887"/>
            <a:ext cx="5708197" cy="26171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10" name="文本框 9"/>
          <p:cNvSpPr txBox="1"/>
          <p:nvPr/>
        </p:nvSpPr>
        <p:spPr>
          <a:xfrm flipH="1">
            <a:off x="694236" y="1057275"/>
            <a:ext cx="305480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Initializing a tensor</a:t>
            </a:r>
            <a:endParaRPr lang="en-US" altLang="zh-CN" sz="20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7078" y="1638332"/>
            <a:ext cx="6402080" cy="4954307"/>
          </a:xfrm>
          <a:prstGeom prst="rect">
            <a:avLst/>
          </a:prstGeom>
        </p:spPr>
      </p:pic>
      <p:sp>
        <p:nvSpPr>
          <p:cNvPr id="15" name="矩形 14"/>
          <p:cNvSpPr/>
          <p:nvPr/>
        </p:nvSpPr>
        <p:spPr>
          <a:xfrm>
            <a:off x="4541520" y="2865120"/>
            <a:ext cx="3373120" cy="650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flipH="1">
            <a:off x="2034226" y="2960786"/>
            <a:ext cx="2245631"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Directly from data</a:t>
            </a:r>
            <a:endParaRPr lang="en-US" altLang="zh-CN" sz="1600" dirty="0">
              <a:latin typeface="微软雅黑" panose="020B0503020204020204" pitchFamily="34" charset="-122"/>
              <a:ea typeface="微软雅黑" panose="020B0503020204020204" pitchFamily="34" charset="-122"/>
            </a:endParaRPr>
          </a:p>
        </p:txBody>
      </p:sp>
      <p:sp>
        <p:nvSpPr>
          <p:cNvPr id="21" name="矩形 20"/>
          <p:cNvSpPr/>
          <p:nvPr/>
        </p:nvSpPr>
        <p:spPr>
          <a:xfrm>
            <a:off x="4540438" y="3659764"/>
            <a:ext cx="3841562" cy="650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flipH="1">
            <a:off x="1788159" y="3755430"/>
            <a:ext cx="2491697"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From a </a:t>
            </a:r>
            <a:r>
              <a:rPr lang="en-US" altLang="zh-CN" dirty="0" err="1">
                <a:latin typeface="微软雅黑" panose="020B0503020204020204" pitchFamily="34" charset="-122"/>
                <a:ea typeface="微软雅黑" panose="020B0503020204020204" pitchFamily="34" charset="-122"/>
              </a:rPr>
              <a:t>Numpy</a:t>
            </a:r>
            <a:r>
              <a:rPr lang="en-US" altLang="zh-CN" dirty="0">
                <a:latin typeface="微软雅黑" panose="020B0503020204020204" pitchFamily="34" charset="-122"/>
                <a:ea typeface="微软雅黑" panose="020B0503020204020204" pitchFamily="34" charset="-122"/>
              </a:rPr>
              <a:t> array</a:t>
            </a:r>
            <a:endParaRPr lang="en-US" altLang="zh-CN" sz="1600" dirty="0">
              <a:latin typeface="微软雅黑" panose="020B0503020204020204" pitchFamily="34" charset="-122"/>
              <a:ea typeface="微软雅黑" panose="020B0503020204020204" pitchFamily="34" charset="-122"/>
            </a:endParaRPr>
          </a:p>
        </p:txBody>
      </p:sp>
      <p:sp>
        <p:nvSpPr>
          <p:cNvPr id="23" name="矩形 22"/>
          <p:cNvSpPr/>
          <p:nvPr/>
        </p:nvSpPr>
        <p:spPr>
          <a:xfrm>
            <a:off x="4540438" y="4417028"/>
            <a:ext cx="5873562" cy="650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flipH="1">
            <a:off x="1788158" y="4459236"/>
            <a:ext cx="2491697"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From another tensor</a:t>
            </a:r>
            <a:endParaRPr lang="en-US" altLang="zh-CN" sz="1600" dirty="0">
              <a:latin typeface="微软雅黑" panose="020B0503020204020204" pitchFamily="34" charset="-122"/>
              <a:ea typeface="微软雅黑" panose="020B0503020204020204" pitchFamily="34" charset="-122"/>
            </a:endParaRPr>
          </a:p>
        </p:txBody>
      </p:sp>
      <p:sp>
        <p:nvSpPr>
          <p:cNvPr id="27" name="矩形 26"/>
          <p:cNvSpPr/>
          <p:nvPr/>
        </p:nvSpPr>
        <p:spPr>
          <a:xfrm>
            <a:off x="4540438" y="5185878"/>
            <a:ext cx="3943162" cy="11081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flipH="1">
            <a:off x="568960" y="5498778"/>
            <a:ext cx="3710894"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With random or constant values</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10" name="文本框 9"/>
          <p:cNvSpPr txBox="1"/>
          <p:nvPr/>
        </p:nvSpPr>
        <p:spPr>
          <a:xfrm flipH="1">
            <a:off x="694236" y="1057275"/>
            <a:ext cx="337992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Attributes of a Tensor</a:t>
            </a:r>
            <a:endParaRPr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565" y="1638332"/>
            <a:ext cx="7209790" cy="238203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252" y="4171506"/>
            <a:ext cx="4849495" cy="2096323"/>
          </a:xfrm>
          <a:prstGeom prst="rect">
            <a:avLst/>
          </a:prstGeom>
        </p:spPr>
      </p:pic>
      <p:sp>
        <p:nvSpPr>
          <p:cNvPr id="25" name="文本框 24"/>
          <p:cNvSpPr txBox="1"/>
          <p:nvPr/>
        </p:nvSpPr>
        <p:spPr>
          <a:xfrm flipH="1">
            <a:off x="1670459" y="2585143"/>
            <a:ext cx="892106"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Code:</a:t>
            </a:r>
            <a:endParaRPr lang="en-US" altLang="zh-CN" sz="1600" dirty="0">
              <a:latin typeface="微软雅黑" panose="020B0503020204020204" pitchFamily="34" charset="-122"/>
              <a:ea typeface="微软雅黑" panose="020B0503020204020204" pitchFamily="34" charset="-122"/>
            </a:endParaRPr>
          </a:p>
        </p:txBody>
      </p:sp>
      <p:sp>
        <p:nvSpPr>
          <p:cNvPr id="26" name="文本框 25"/>
          <p:cNvSpPr txBox="1"/>
          <p:nvPr/>
        </p:nvSpPr>
        <p:spPr>
          <a:xfrm flipH="1">
            <a:off x="1670459" y="4688913"/>
            <a:ext cx="675254"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Out:</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10" name="文本框 9"/>
          <p:cNvSpPr txBox="1"/>
          <p:nvPr/>
        </p:nvSpPr>
        <p:spPr>
          <a:xfrm flipH="1">
            <a:off x="694236" y="1057275"/>
            <a:ext cx="348152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GPUs</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433" y="1638332"/>
            <a:ext cx="3721449" cy="159839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433" y="3236725"/>
            <a:ext cx="5387981" cy="1768484"/>
          </a:xfrm>
          <a:prstGeom prst="rect">
            <a:avLst/>
          </a:prstGeom>
        </p:spPr>
      </p:pic>
      <p:sp>
        <p:nvSpPr>
          <p:cNvPr id="15" name="文本框 14"/>
          <p:cNvSpPr txBox="1"/>
          <p:nvPr/>
        </p:nvSpPr>
        <p:spPr>
          <a:xfrm flipH="1">
            <a:off x="2398040" y="2208074"/>
            <a:ext cx="2610393"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Move tensor to GPUs:</a:t>
            </a:r>
            <a:endParaRPr lang="en-US" altLang="zh-CN" sz="1600" dirty="0">
              <a:latin typeface="微软雅黑" panose="020B0503020204020204" pitchFamily="34" charset="-122"/>
              <a:ea typeface="微软雅黑" panose="020B0503020204020204" pitchFamily="34" charset="-122"/>
            </a:endParaRPr>
          </a:p>
        </p:txBody>
      </p:sp>
      <p:sp>
        <p:nvSpPr>
          <p:cNvPr id="17" name="文本框 16"/>
          <p:cNvSpPr txBox="1"/>
          <p:nvPr/>
        </p:nvSpPr>
        <p:spPr>
          <a:xfrm flipH="1">
            <a:off x="3109240" y="3886048"/>
            <a:ext cx="1808200"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Multiple GPUs:</a:t>
            </a:r>
            <a:endParaRPr lang="en-US" altLang="zh-CN" sz="16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8433" y="5005209"/>
            <a:ext cx="3461385" cy="1708020"/>
          </a:xfrm>
          <a:prstGeom prst="rect">
            <a:avLst/>
          </a:prstGeom>
        </p:spPr>
      </p:pic>
      <p:sp>
        <p:nvSpPr>
          <p:cNvPr id="20" name="文本框 19"/>
          <p:cNvSpPr txBox="1"/>
          <p:nvPr/>
        </p:nvSpPr>
        <p:spPr>
          <a:xfrm flipH="1">
            <a:off x="2398040" y="5629765"/>
            <a:ext cx="2519400"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Move tensor to CPU:</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10" name="文本框 9"/>
          <p:cNvSpPr txBox="1"/>
          <p:nvPr/>
        </p:nvSpPr>
        <p:spPr>
          <a:xfrm flipH="1">
            <a:off x="694236" y="1057275"/>
            <a:ext cx="661080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Indexing, slicing and joining tensors</a:t>
            </a:r>
            <a:endParaRPr lang="en-US"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0765" y="1703606"/>
            <a:ext cx="7408305" cy="35687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Tensor</a:t>
            </a:r>
          </a:p>
        </p:txBody>
      </p:sp>
      <p:sp>
        <p:nvSpPr>
          <p:cNvPr id="10" name="文本框 9"/>
          <p:cNvSpPr txBox="1"/>
          <p:nvPr/>
        </p:nvSpPr>
        <p:spPr>
          <a:xfrm flipH="1">
            <a:off x="694236" y="1057275"/>
            <a:ext cx="343072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Arithmetic operations</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5023" y="1798320"/>
            <a:ext cx="4810977" cy="4658468"/>
          </a:xfrm>
          <a:prstGeom prst="rect">
            <a:avLst/>
          </a:prstGeom>
        </p:spPr>
      </p:pic>
      <p:sp>
        <p:nvSpPr>
          <p:cNvPr id="11" name="文本框 10"/>
          <p:cNvSpPr txBox="1"/>
          <p:nvPr/>
        </p:nvSpPr>
        <p:spPr>
          <a:xfrm flipH="1">
            <a:off x="6094918" y="1057275"/>
            <a:ext cx="1586042"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Resizing</a:t>
            </a:r>
            <a:endParaRPr lang="en-US" altLang="zh-CN" sz="20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3210" y="1370709"/>
            <a:ext cx="3050540" cy="2512209"/>
          </a:xfrm>
          <a:prstGeom prst="rect">
            <a:avLst/>
          </a:prstGeom>
        </p:spPr>
      </p:pic>
      <p:pic>
        <p:nvPicPr>
          <p:cNvPr id="12" name="图片 11"/>
          <p:cNvPicPr>
            <a:picLocks noChangeAspect="1"/>
          </p:cNvPicPr>
          <p:nvPr/>
        </p:nvPicPr>
        <p:blipFill>
          <a:blip r:embed="rId6"/>
          <a:stretch>
            <a:fillRect/>
          </a:stretch>
        </p:blipFill>
        <p:spPr>
          <a:xfrm>
            <a:off x="6442315" y="3882918"/>
            <a:ext cx="5670310" cy="2894028"/>
          </a:xfrm>
          <a:prstGeom prst="rect">
            <a:avLst/>
          </a:prstGeom>
        </p:spPr>
      </p:pic>
      <p:sp>
        <p:nvSpPr>
          <p:cNvPr id="2" name="矩形 1"/>
          <p:cNvSpPr/>
          <p:nvPr/>
        </p:nvSpPr>
        <p:spPr>
          <a:xfrm>
            <a:off x="1513840" y="5201920"/>
            <a:ext cx="2611120" cy="314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74082" y="491997"/>
            <a:ext cx="2443837"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Reference</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97621" y="1490443"/>
            <a:ext cx="9794241" cy="3674211"/>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rPr>
              <a:t>Stevens, Eli, Luca </a:t>
            </a:r>
            <a:r>
              <a:rPr lang="en-US" altLang="zh-CN" sz="2400" b="0" i="0" dirty="0" err="1">
                <a:solidFill>
                  <a:srgbClr val="222222"/>
                </a:solidFill>
                <a:effectLst/>
                <a:latin typeface="微软雅黑" panose="020B0503020204020204" pitchFamily="34" charset="-122"/>
                <a:ea typeface="微软雅黑" panose="020B0503020204020204" pitchFamily="34" charset="-122"/>
              </a:rPr>
              <a:t>Antiga</a:t>
            </a:r>
            <a:r>
              <a:rPr lang="en-US" altLang="zh-CN" sz="2400" b="0" i="0" dirty="0">
                <a:solidFill>
                  <a:srgbClr val="222222"/>
                </a:solidFill>
                <a:effectLst/>
                <a:latin typeface="微软雅黑" panose="020B0503020204020204" pitchFamily="34" charset="-122"/>
                <a:ea typeface="微软雅黑" panose="020B0503020204020204" pitchFamily="34" charset="-122"/>
              </a:rPr>
              <a:t>, and Thomas </a:t>
            </a:r>
            <a:r>
              <a:rPr lang="en-US" altLang="zh-CN" sz="2400" b="0" i="0" dirty="0" err="1">
                <a:solidFill>
                  <a:srgbClr val="222222"/>
                </a:solidFill>
                <a:effectLst/>
                <a:latin typeface="微软雅黑" panose="020B0503020204020204" pitchFamily="34" charset="-122"/>
                <a:ea typeface="微软雅黑" panose="020B0503020204020204" pitchFamily="34" charset="-122"/>
              </a:rPr>
              <a:t>Viehmann</a:t>
            </a:r>
            <a:r>
              <a:rPr lang="en-US" altLang="zh-CN" sz="2400" b="0" i="0" dirty="0">
                <a:solidFill>
                  <a:srgbClr val="222222"/>
                </a:solidFill>
                <a:effectLst/>
                <a:latin typeface="微软雅黑" panose="020B0503020204020204" pitchFamily="34" charset="-122"/>
                <a:ea typeface="微软雅黑" panose="020B0503020204020204" pitchFamily="34" charset="-122"/>
              </a:rPr>
              <a:t>. </a:t>
            </a:r>
            <a:r>
              <a:rPr lang="en-US" altLang="zh-CN" sz="2400" b="0" i="1" dirty="0">
                <a:solidFill>
                  <a:srgbClr val="222222"/>
                </a:solidFill>
                <a:effectLst/>
                <a:latin typeface="微软雅黑" panose="020B0503020204020204" pitchFamily="34" charset="-122"/>
                <a:ea typeface="微软雅黑" panose="020B0503020204020204" pitchFamily="34" charset="-122"/>
              </a:rPr>
              <a:t>Deep learning with </a:t>
            </a:r>
            <a:r>
              <a:rPr lang="en-US" altLang="zh-CN" sz="2400" b="0" i="1" dirty="0" err="1">
                <a:solidFill>
                  <a:srgbClr val="222222"/>
                </a:solidFill>
                <a:effectLst/>
                <a:latin typeface="微软雅黑" panose="020B0503020204020204" pitchFamily="34" charset="-122"/>
                <a:ea typeface="微软雅黑" panose="020B0503020204020204" pitchFamily="34" charset="-122"/>
              </a:rPr>
              <a:t>PyTorch</a:t>
            </a:r>
            <a:r>
              <a:rPr lang="en-US" altLang="zh-CN" sz="2400" b="0" i="0" dirty="0">
                <a:solidFill>
                  <a:srgbClr val="222222"/>
                </a:solidFill>
                <a:effectLst/>
                <a:latin typeface="微软雅黑" panose="020B0503020204020204" pitchFamily="34" charset="-122"/>
                <a:ea typeface="微软雅黑" panose="020B0503020204020204" pitchFamily="34" charset="-122"/>
              </a:rPr>
              <a:t>. Manning Publications, 2020.</a:t>
            </a:r>
          </a:p>
          <a:p>
            <a:pPr marL="285750" indent="-28575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hlinkClick r:id="rId4"/>
              </a:rPr>
              <a:t>https://pytorch.org/tutorials/</a:t>
            </a:r>
            <a:endParaRPr lang="en-US" altLang="zh-CN" sz="2400" dirty="0">
              <a:solidFill>
                <a:srgbClr val="222222"/>
              </a:solidFill>
              <a:latin typeface="微软雅黑" panose="020B0503020204020204" pitchFamily="34" charset="-122"/>
              <a:ea typeface="微软雅黑" panose="020B0503020204020204" pitchFamily="34" charset="-122"/>
              <a:hlinkClick r:id="rId4"/>
            </a:endParaRPr>
          </a:p>
          <a:p>
            <a:pPr marL="285750" indent="-28575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hlinkClick r:id="rId4"/>
              </a:rPr>
              <a:t>https://www.crcv.ucf.edu/wp-content/uploads/2018/11/Lecture-8-PyTorch-Tutorial-I.pdf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128181" y="491997"/>
            <a:ext cx="793563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More Tensor operations in </a:t>
            </a:r>
            <a:r>
              <a:rPr lang="en-US" altLang="zh-CN" sz="3600" dirty="0" err="1">
                <a:latin typeface="微软雅黑" panose="020B0503020204020204" pitchFamily="34" charset="-122"/>
                <a:ea typeface="微软雅黑" panose="020B0503020204020204" pitchFamily="34" charset="-122"/>
              </a:rPr>
              <a:t>Pytorch</a:t>
            </a:r>
            <a:endParaRPr lang="en-US" altLang="zh-CN" sz="36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527356" y="1663163"/>
            <a:ext cx="5879284" cy="3932103"/>
            <a:chOff x="1415596" y="1490443"/>
            <a:chExt cx="5879284" cy="3932103"/>
          </a:xfrm>
        </p:grpSpPr>
        <p:sp>
          <p:nvSpPr>
            <p:cNvPr id="10" name="文本框 9"/>
            <p:cNvSpPr txBox="1"/>
            <p:nvPr/>
          </p:nvSpPr>
          <p:spPr>
            <a:xfrm flipH="1">
              <a:off x="1415596" y="1490443"/>
              <a:ext cx="5879284"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torch.transpose</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en-US" altLang="zh-CN" sz="2400" b="0" i="0" dirty="0">
                  <a:solidFill>
                    <a:srgbClr val="262626"/>
                  </a:solidFill>
                  <a:effectLst/>
                  <a:latin typeface="微软雅黑" panose="020B0503020204020204" pitchFamily="34" charset="-122"/>
                  <a:ea typeface="微软雅黑" panose="020B0503020204020204" pitchFamily="34" charset="-122"/>
                </a:rPr>
                <a:t>Transpose the matrix</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torch.sqeueeze</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torch.unsqueeze</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Change Tensor dimensions</a:t>
              </a:r>
            </a:p>
            <a:p>
              <a:pPr marL="342900" indent="-342900" algn="just">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torch.bmm</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Batch matrix multiplication</a:t>
              </a:r>
            </a:p>
          </p:txBody>
        </p:sp>
        <p:sp>
          <p:nvSpPr>
            <p:cNvPr id="12" name="文本框 11"/>
            <p:cNvSpPr txBox="1"/>
            <p:nvPr/>
          </p:nvSpPr>
          <p:spPr>
            <a:xfrm flipH="1">
              <a:off x="1415596" y="4841489"/>
              <a:ext cx="587928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1784350" y="2055495"/>
            <a:ext cx="7932420" cy="18961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9965209" y="1608637"/>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0" y="1428080"/>
            <a:ext cx="9178925" cy="523220"/>
          </a:xfrm>
          <a:prstGeom prst="rect">
            <a:avLst/>
          </a:prstGeom>
          <a:noFill/>
        </p:spPr>
        <p:txBody>
          <a:bodyPr wrap="square" rtlCol="0">
            <a:spAutoFit/>
          </a:bodyPr>
          <a:lstStyle/>
          <a:p>
            <a:pPr algn="ctr"/>
            <a:r>
              <a:rPr lang="en-US" altLang="zh-CN" sz="2800" dirty="0">
                <a:latin typeface="微软雅黑" panose="020B0503020204020204" pitchFamily="34" charset="-122"/>
                <a:ea typeface="微软雅黑" panose="020B0503020204020204" pitchFamily="34" charset="-122"/>
              </a:rPr>
              <a:t>Useful libraries for loading datasets</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flipH="1">
            <a:off x="1838864" y="2124990"/>
            <a:ext cx="6535025" cy="4459041"/>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For images</a:t>
            </a:r>
          </a:p>
          <a:p>
            <a:pPr marL="800100" lvl="1" indent="-342900" algn="just">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Pillow, OpenCV </a:t>
            </a:r>
            <a:r>
              <a:rPr lang="en-US" altLang="zh-CN" sz="2400" dirty="0">
                <a:latin typeface="微软雅黑" panose="020B0503020204020204" pitchFamily="34" charset="-122"/>
                <a:ea typeface="微软雅黑" panose="020B0503020204020204" pitchFamily="34" charset="-122"/>
              </a:rPr>
              <a:t>are useful</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For audio</a:t>
            </a:r>
          </a:p>
          <a:p>
            <a:pPr marL="800100" lvl="1" indent="-342900" algn="just">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Scipy</a:t>
            </a:r>
            <a:r>
              <a:rPr lang="en-US" altLang="zh-CN" sz="2400" dirty="0">
                <a:latin typeface="微软雅黑" panose="020B0503020204020204" pitchFamily="34" charset="-122"/>
                <a:ea typeface="微软雅黑" panose="020B0503020204020204" pitchFamily="34" charset="-122"/>
              </a:rPr>
              <a:t> and </a:t>
            </a:r>
            <a:r>
              <a:rPr lang="en-US" altLang="zh-CN" sz="2400" dirty="0" err="1">
                <a:latin typeface="微软雅黑" panose="020B0503020204020204" pitchFamily="34" charset="-122"/>
                <a:ea typeface="微软雅黑" panose="020B0503020204020204" pitchFamily="34" charset="-122"/>
              </a:rPr>
              <a:t>librosa</a:t>
            </a:r>
            <a:endParaRPr lang="en-US" altLang="zh-CN" sz="24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For text</a:t>
            </a:r>
          </a:p>
          <a:p>
            <a:pPr marL="800100" lvl="1"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NLTK and </a:t>
            </a:r>
            <a:r>
              <a:rPr lang="en-US" altLang="zh-CN" sz="2400" dirty="0" err="1">
                <a:latin typeface="微软雅黑" panose="020B0503020204020204" pitchFamily="34" charset="-122"/>
                <a:ea typeface="微软雅黑" panose="020B0503020204020204" pitchFamily="34" charset="-122"/>
              </a:rPr>
              <a:t>SpaCy</a:t>
            </a:r>
            <a:r>
              <a:rPr lang="en-US" altLang="zh-CN" sz="2400" dirty="0">
                <a:latin typeface="微软雅黑" panose="020B0503020204020204" pitchFamily="34" charset="-122"/>
                <a:ea typeface="微软雅黑" panose="020B0503020204020204" pitchFamily="34" charset="-122"/>
              </a:rPr>
              <a:t> are useful</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Load data into memory as NumPy array</a:t>
            </a:r>
          </a:p>
          <a:p>
            <a:pPr marL="800100" lvl="1"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Then convert to tensor for GPU</a:t>
            </a:r>
          </a:p>
        </p:txBody>
      </p:sp>
      <p:sp>
        <p:nvSpPr>
          <p:cNvPr id="7" name="文本框 5">
            <a:extLst>
              <a:ext uri="{FF2B5EF4-FFF2-40B4-BE49-F238E27FC236}">
                <a16:creationId xmlns:a16="http://schemas.microsoft.com/office/drawing/2014/main" id="{5FA07129-DB95-2160-C6DB-02CF3659AA93}"/>
              </a:ext>
            </a:extLst>
          </p:cNvPr>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
        <p:nvSpPr>
          <p:cNvPr id="7" name="文本框 6"/>
          <p:cNvSpPr txBox="1"/>
          <p:nvPr/>
        </p:nvSpPr>
        <p:spPr>
          <a:xfrm flipH="1">
            <a:off x="694055" y="1057275"/>
            <a:ext cx="5401310" cy="64516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A custom Image Dataset</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t="-701" b="47402"/>
          <a:stretch>
            <a:fillRect/>
          </a:stretch>
        </p:blipFill>
        <p:spPr>
          <a:xfrm>
            <a:off x="1519389" y="1759946"/>
            <a:ext cx="10053486" cy="427858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56840" y="492125"/>
            <a:ext cx="6878955"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
        <p:nvSpPr>
          <p:cNvPr id="7" name="文本框 6"/>
          <p:cNvSpPr txBox="1"/>
          <p:nvPr/>
        </p:nvSpPr>
        <p:spPr>
          <a:xfrm flipH="1">
            <a:off x="632006" y="1327785"/>
            <a:ext cx="343072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Data transforms</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3090097" y="6235670"/>
            <a:ext cx="6197601"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hlinkClick r:id="rId4"/>
              </a:rPr>
              <a:t>https://pytorch.org/vision/stable/transforms.html</a:t>
            </a:r>
            <a:r>
              <a:rPr lang="zh-CN" altLang="en-US" sz="2000" dirty="0">
                <a:latin typeface="微软雅黑" panose="020B0503020204020204" pitchFamily="34" charset="-122"/>
                <a:ea typeface="微软雅黑" panose="020B0503020204020204" pitchFamily="34" charset="-122"/>
              </a:rPr>
              <a:t> </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8157" y="2201319"/>
            <a:ext cx="6573520" cy="3286760"/>
          </a:xfrm>
          <a:prstGeom prst="rect">
            <a:avLst/>
          </a:prstGeom>
        </p:spPr>
      </p:pic>
      <p:sp>
        <p:nvSpPr>
          <p:cNvPr id="10" name="文本框 9"/>
          <p:cNvSpPr txBox="1"/>
          <p:nvPr/>
        </p:nvSpPr>
        <p:spPr>
          <a:xfrm flipH="1">
            <a:off x="921753" y="3263642"/>
            <a:ext cx="1662884" cy="581057"/>
          </a:xfrm>
          <a:prstGeom prst="rect">
            <a:avLst/>
          </a:prstGeom>
          <a:noFill/>
        </p:spPr>
        <p:txBody>
          <a:bodyPr wrap="square" rtlCol="0">
            <a:spAutoFit/>
          </a:bodyPr>
          <a:lstStyle/>
          <a:p>
            <a:pPr algn="just">
              <a:lnSpc>
                <a:spcPct val="150000"/>
              </a:lnSpc>
            </a:pPr>
            <a:r>
              <a:rPr lang="en-US" altLang="zh-CN" sz="2400" dirty="0" err="1">
                <a:solidFill>
                  <a:srgbClr val="FF0000"/>
                </a:solidFill>
                <a:latin typeface="微软雅黑" panose="020B0503020204020204" pitchFamily="34" charset="-122"/>
                <a:ea typeface="微软雅黑" panose="020B0503020204020204" pitchFamily="34" charset="-122"/>
              </a:rPr>
              <a:t>PIL.Image</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287395" y="5631815"/>
            <a:ext cx="5614670" cy="460375"/>
          </a:xfrm>
          <a:prstGeom prst="rect">
            <a:avLst/>
          </a:prstGeom>
          <a:noFill/>
        </p:spPr>
        <p:txBody>
          <a:bodyPr wrap="square" rtlCol="0">
            <a:spAutoFit/>
          </a:bodyPr>
          <a:lstStyle/>
          <a:p>
            <a:pPr algn="ctr"/>
            <a:r>
              <a:rPr lang="en-US" altLang="zh-CN" sz="2400" b="1"/>
              <a:t>We can also augment images here!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47" t="52623" r="-747" b="-5922"/>
          <a:stretch>
            <a:fillRect/>
          </a:stretch>
        </p:blipFill>
        <p:spPr>
          <a:xfrm>
            <a:off x="2221230" y="2136775"/>
            <a:ext cx="9939020" cy="4230370"/>
          </a:xfrm>
          <a:prstGeom prst="rect">
            <a:avLst/>
          </a:prstGeom>
        </p:spPr>
      </p:pic>
      <p:sp>
        <p:nvSpPr>
          <p:cNvPr id="2" name="文本框 1"/>
          <p:cNvSpPr txBox="1"/>
          <p:nvPr/>
        </p:nvSpPr>
        <p:spPr>
          <a:xfrm>
            <a:off x="287020" y="2214245"/>
            <a:ext cx="1871345" cy="706755"/>
          </a:xfrm>
          <a:prstGeom prst="rect">
            <a:avLst/>
          </a:prstGeom>
          <a:noFill/>
        </p:spPr>
        <p:txBody>
          <a:bodyPr wrap="square" rtlCol="0">
            <a:spAutoFit/>
          </a:bodyPr>
          <a:lstStyle/>
          <a:p>
            <a:r>
              <a:rPr lang="en-US" altLang="zh-CN" sz="2000" b="1"/>
              <a:t>Get the length of the dataset</a:t>
            </a:r>
          </a:p>
        </p:txBody>
      </p:sp>
      <p:sp>
        <p:nvSpPr>
          <p:cNvPr id="5" name="文本框 4"/>
          <p:cNvSpPr txBox="1"/>
          <p:nvPr/>
        </p:nvSpPr>
        <p:spPr>
          <a:xfrm>
            <a:off x="287020" y="3439160"/>
            <a:ext cx="1934210" cy="706755"/>
          </a:xfrm>
          <a:prstGeom prst="rect">
            <a:avLst/>
          </a:prstGeom>
          <a:noFill/>
        </p:spPr>
        <p:txBody>
          <a:bodyPr wrap="square" rtlCol="0">
            <a:spAutoFit/>
          </a:bodyPr>
          <a:lstStyle/>
          <a:p>
            <a:r>
              <a:rPr lang="en-US" altLang="zh-CN" sz="2000" b="1"/>
              <a:t>Get one item of the dataset </a:t>
            </a:r>
          </a:p>
        </p:txBody>
      </p:sp>
      <p:sp>
        <p:nvSpPr>
          <p:cNvPr id="8" name="文本框 7"/>
          <p:cNvSpPr txBox="1"/>
          <p:nvPr/>
        </p:nvSpPr>
        <p:spPr>
          <a:xfrm flipH="1">
            <a:off x="287020" y="1050925"/>
            <a:ext cx="5401310" cy="64516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A custom Image Dataset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
        <p:nvSpPr>
          <p:cNvPr id="7" name="文本框 6"/>
          <p:cNvSpPr txBox="1"/>
          <p:nvPr/>
        </p:nvSpPr>
        <p:spPr>
          <a:xfrm flipH="1">
            <a:off x="694236" y="1057275"/>
            <a:ext cx="2800804"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DataLoader</a:t>
            </a:r>
            <a:endParaRPr lang="en-US" altLang="zh-CN" sz="20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237" y="1638332"/>
            <a:ext cx="9099362" cy="3310098"/>
          </a:xfrm>
          <a:prstGeom prst="rect">
            <a:avLst/>
          </a:prstGeom>
        </p:spPr>
      </p:pic>
      <p:pic>
        <p:nvPicPr>
          <p:cNvPr id="8" name="图片 7"/>
          <p:cNvPicPr>
            <a:picLocks noChangeAspect="1"/>
          </p:cNvPicPr>
          <p:nvPr/>
        </p:nvPicPr>
        <p:blipFill>
          <a:blip r:embed="rId5"/>
          <a:stretch>
            <a:fillRect/>
          </a:stretch>
        </p:blipFill>
        <p:spPr>
          <a:xfrm>
            <a:off x="1545237" y="5219668"/>
            <a:ext cx="6605373" cy="1510151"/>
          </a:xfrm>
          <a:prstGeom prst="rect">
            <a:avLst/>
          </a:prstGeom>
        </p:spPr>
      </p:pic>
      <p:sp>
        <p:nvSpPr>
          <p:cNvPr id="9" name="矩形 8"/>
          <p:cNvSpPr/>
          <p:nvPr/>
        </p:nvSpPr>
        <p:spPr>
          <a:xfrm>
            <a:off x="6654800" y="5290788"/>
            <a:ext cx="1310640" cy="309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
        <p:nvSpPr>
          <p:cNvPr id="7" name="文本框 6"/>
          <p:cNvSpPr txBox="1"/>
          <p:nvPr/>
        </p:nvSpPr>
        <p:spPr>
          <a:xfrm flipH="1">
            <a:off x="694236" y="1057275"/>
            <a:ext cx="280080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Sampler</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flipH="1">
            <a:off x="1272225" y="2038919"/>
            <a:ext cx="2800802" cy="458908"/>
          </a:xfrm>
          <a:prstGeom prst="rect">
            <a:avLst/>
          </a:prstGeom>
          <a:noFill/>
        </p:spPr>
        <p:txBody>
          <a:bodyPr wrap="square" rtlCol="0">
            <a:spAutoFit/>
          </a:bodyPr>
          <a:lstStyle/>
          <a:p>
            <a:pPr algn="just">
              <a:lnSpc>
                <a:spcPct val="150000"/>
              </a:lnSpc>
            </a:pPr>
            <a:r>
              <a:rPr lang="en-US" altLang="zh-CN" dirty="0" err="1">
                <a:latin typeface="微软雅黑" panose="020B0503020204020204" pitchFamily="34" charset="-122"/>
                <a:ea typeface="微软雅黑" panose="020B0503020204020204" pitchFamily="34" charset="-122"/>
              </a:rPr>
              <a:t>torch.utils.data.Sampler</a:t>
            </a:r>
            <a:endParaRPr lang="en-US" altLang="zh-CN" sz="1600" dirty="0">
              <a:latin typeface="微软雅黑" panose="020B0503020204020204" pitchFamily="34" charset="-122"/>
              <a:ea typeface="微软雅黑" panose="020B0503020204020204" pitchFamily="34" charset="-122"/>
            </a:endParaRPr>
          </a:p>
        </p:txBody>
      </p:sp>
      <p:sp>
        <p:nvSpPr>
          <p:cNvPr id="8" name="Rectangle 3"/>
          <p:cNvSpPr>
            <a:spLocks noChangeArrowheads="1"/>
          </p:cNvSpPr>
          <p:nvPr/>
        </p:nvSpPr>
        <p:spPr bwMode="auto">
          <a:xfrm>
            <a:off x="1942786" y="2964779"/>
            <a:ext cx="7953054" cy="12899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indent="0" algn="just" eaLnBrk="1" fontAlgn="base" hangingPunct="1">
              <a:lnSpc>
                <a:spcPct val="150000"/>
              </a:lnSpc>
              <a:spcBef>
                <a:spcPct val="0"/>
              </a:spcBef>
              <a:spcAft>
                <a:spcPct val="0"/>
              </a:spcAft>
              <a:buClrTx/>
              <a:buSzTx/>
              <a:buFontTx/>
              <a:buNone/>
            </a:pPr>
            <a:r>
              <a:rPr lang="zh-CN" altLang="zh-CN" dirty="0">
                <a:latin typeface="微软雅黑" panose="020B0503020204020204" pitchFamily="34" charset="-122"/>
                <a:ea typeface="微软雅黑" panose="020B0503020204020204" pitchFamily="34" charset="-122"/>
              </a:rPr>
              <a:t>Every Sampler subclass has to provide an </a:t>
            </a:r>
            <a:r>
              <a:rPr lang="zh-CN" altLang="zh-CN" dirty="0">
                <a:solidFill>
                  <a:srgbClr val="FF0000"/>
                </a:solidFill>
                <a:latin typeface="微软雅黑" panose="020B0503020204020204" pitchFamily="34" charset="-122"/>
                <a:ea typeface="微软雅黑" panose="020B0503020204020204" pitchFamily="34" charset="-122"/>
              </a:rPr>
              <a:t>__iter__() </a:t>
            </a:r>
            <a:r>
              <a:rPr lang="zh-CN" altLang="zh-CN" dirty="0">
                <a:latin typeface="微软雅黑" panose="020B0503020204020204" pitchFamily="34" charset="-122"/>
                <a:ea typeface="微软雅黑" panose="020B0503020204020204" pitchFamily="34" charset="-122"/>
              </a:rPr>
              <a:t>method, providing a way to iterate over indices of dataset elements, and a </a:t>
            </a:r>
            <a:r>
              <a:rPr lang="zh-CN" altLang="zh-CN" dirty="0">
                <a:solidFill>
                  <a:srgbClr val="FF0000"/>
                </a:solidFill>
                <a:latin typeface="微软雅黑" panose="020B0503020204020204" pitchFamily="34" charset="-122"/>
                <a:ea typeface="微软雅黑" panose="020B0503020204020204" pitchFamily="34" charset="-122"/>
              </a:rPr>
              <a:t>__len__() </a:t>
            </a:r>
            <a:r>
              <a:rPr lang="zh-CN" altLang="zh-CN" dirty="0">
                <a:latin typeface="微软雅黑" panose="020B0503020204020204" pitchFamily="34" charset="-122"/>
                <a:ea typeface="微软雅黑" panose="020B0503020204020204" pitchFamily="34" charset="-122"/>
              </a:rPr>
              <a:t>method that returns the length of the returned iterators.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Datasets</a:t>
            </a:r>
          </a:p>
        </p:txBody>
      </p:sp>
      <p:sp>
        <p:nvSpPr>
          <p:cNvPr id="7" name="文本框 6"/>
          <p:cNvSpPr txBox="1"/>
          <p:nvPr/>
        </p:nvSpPr>
        <p:spPr>
          <a:xfrm flipH="1">
            <a:off x="694236" y="1057275"/>
            <a:ext cx="280080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Sampler</a:t>
            </a:r>
            <a:endParaRPr lang="en-US" altLang="zh-CN" sz="20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2728" y="1138328"/>
            <a:ext cx="6566544" cy="5475617"/>
          </a:xfrm>
          <a:prstGeom prst="rect">
            <a:avLst/>
          </a:prstGeom>
        </p:spPr>
      </p:pic>
      <p:sp>
        <p:nvSpPr>
          <p:cNvPr id="2" name="矩形 1"/>
          <p:cNvSpPr/>
          <p:nvPr/>
        </p:nvSpPr>
        <p:spPr>
          <a:xfrm>
            <a:off x="3373120" y="2555725"/>
            <a:ext cx="1493520" cy="217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flipH="1">
            <a:off x="802814" y="2398234"/>
            <a:ext cx="2009914"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Index in Dataset </a:t>
            </a:r>
            <a:endParaRPr lang="en-US" altLang="zh-CN" sz="1600" dirty="0">
              <a:latin typeface="微软雅黑" panose="020B0503020204020204" pitchFamily="34" charset="-122"/>
              <a:ea typeface="微软雅黑" panose="020B0503020204020204" pitchFamily="34" charset="-122"/>
            </a:endParaRPr>
          </a:p>
        </p:txBody>
      </p:sp>
      <p:sp>
        <p:nvSpPr>
          <p:cNvPr id="13" name="矩形 12"/>
          <p:cNvSpPr/>
          <p:nvPr/>
        </p:nvSpPr>
        <p:spPr>
          <a:xfrm>
            <a:off x="3698240" y="4318862"/>
            <a:ext cx="1168400" cy="217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flipH="1">
            <a:off x="802814" y="4198385"/>
            <a:ext cx="2009914" cy="458908"/>
          </a:xfrm>
          <a:prstGeom prst="rect">
            <a:avLst/>
          </a:prstGeom>
          <a:noFill/>
        </p:spPr>
        <p:txBody>
          <a:bodyPr wrap="square" rtlCol="0">
            <a:spAutoFit/>
          </a:bodyPr>
          <a:lstStyle/>
          <a:p>
            <a:pPr algn="just">
              <a:lnSpc>
                <a:spcPct val="150000"/>
              </a:lnSpc>
            </a:pPr>
            <a:r>
              <a:rPr lang="en-US" altLang="zh-CN" dirty="0">
                <a:latin typeface="微软雅黑" panose="020B0503020204020204" pitchFamily="34" charset="-122"/>
                <a:ea typeface="微软雅黑" panose="020B0503020204020204" pitchFamily="34" charset="-122"/>
              </a:rPr>
              <a:t>Similar to return</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Update the weights of the network</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74082" y="491997"/>
            <a:ext cx="2443837"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sym typeface="+mn-ea"/>
              </a:rPr>
              <a:t>Reference</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97621" y="1490443"/>
            <a:ext cx="9794241" cy="2935547"/>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hlinkClick r:id="rId4"/>
              </a:rPr>
              <a:t>https://pytorch.org/docs/stable/index.html</a:t>
            </a:r>
            <a:endParaRPr lang="en-US" altLang="zh-CN" sz="2400" b="0" i="0" dirty="0">
              <a:solidFill>
                <a:srgbClr val="222222"/>
              </a:solidFill>
              <a:effectLst/>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hlinkClick r:id="rId4"/>
              </a:rPr>
              <a:t>https://discuss.pytorch.org/</a:t>
            </a:r>
            <a:r>
              <a:rPr lang="en-US" altLang="zh-CN" sz="2400" b="0" i="0" dirty="0">
                <a:solidFill>
                  <a:srgbClr val="222222"/>
                </a:solidFill>
                <a:effectLst/>
                <a:latin typeface="微软雅黑" panose="020B0503020204020204" pitchFamily="34" charset="-122"/>
                <a:ea typeface="微软雅黑" panose="020B0503020204020204" pitchFamily="34" charset="-122"/>
              </a:rPr>
              <a:t> </a:t>
            </a:r>
          </a:p>
          <a:p>
            <a:pPr marL="285750" indent="-28575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hlinkClick r:id="rId5"/>
              </a:rPr>
              <a:t>https://github.com/pytorch/examples</a:t>
            </a:r>
            <a:endParaRPr lang="en-US" altLang="zh-CN" sz="2400" dirty="0">
              <a:latin typeface="微软雅黑" panose="020B0503020204020204" pitchFamily="34" charset="-122"/>
              <a:ea typeface="微软雅黑" panose="020B0503020204020204" pitchFamily="34" charset="-122"/>
            </a:endParaRPr>
          </a:p>
          <a:p>
            <a:pPr marL="285750" indent="-285750">
              <a:lnSpc>
                <a:spcPct val="20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hlinkClick r:id="rId5"/>
              </a:rPr>
              <a:t>https://github.com/jcjohnson/pytorch-examples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a:t>
            </a:r>
          </a:p>
        </p:txBody>
      </p:sp>
      <p:sp>
        <p:nvSpPr>
          <p:cNvPr id="7" name="文本框 6"/>
          <p:cNvSpPr txBox="1"/>
          <p:nvPr/>
        </p:nvSpPr>
        <p:spPr>
          <a:xfrm flipH="1">
            <a:off x="694236" y="1057275"/>
            <a:ext cx="359328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Define a Network Class</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flipH="1">
            <a:off x="2442210" y="1974215"/>
            <a:ext cx="8211820" cy="553085"/>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Neural networks can be constructed using the </a:t>
            </a:r>
            <a:r>
              <a:rPr lang="en-US" altLang="zh-CN" sz="2000" dirty="0" err="1">
                <a:latin typeface="微软雅黑" panose="020B0503020204020204" pitchFamily="34" charset="-122"/>
                <a:ea typeface="微软雅黑" panose="020B0503020204020204" pitchFamily="34" charset="-122"/>
              </a:rPr>
              <a:t>torch.nn</a:t>
            </a:r>
            <a:r>
              <a:rPr lang="en-US" altLang="zh-CN" sz="2000" dirty="0">
                <a:latin typeface="微软雅黑" panose="020B0503020204020204" pitchFamily="34" charset="-122"/>
                <a:ea typeface="微软雅黑" panose="020B0503020204020204" pitchFamily="34" charset="-122"/>
              </a:rPr>
              <a:t> package.</a:t>
            </a:r>
          </a:p>
        </p:txBody>
      </p:sp>
      <p:sp>
        <p:nvSpPr>
          <p:cNvPr id="9" name="文本框 8"/>
          <p:cNvSpPr txBox="1"/>
          <p:nvPr/>
        </p:nvSpPr>
        <p:spPr>
          <a:xfrm flipH="1">
            <a:off x="2246630" y="2821940"/>
            <a:ext cx="8623300" cy="3322955"/>
          </a:xfrm>
          <a:prstGeom prst="rect">
            <a:avLst/>
          </a:prstGeom>
          <a:noFill/>
        </p:spPr>
        <p:txBody>
          <a:bodyPr wrap="square" rtlCol="0">
            <a:spAutoFit/>
          </a:bodyPr>
          <a:lstStyle/>
          <a:p>
            <a:pPr algn="just">
              <a:lnSpc>
                <a:spcPct val="150000"/>
              </a:lnSpc>
            </a:pPr>
            <a:r>
              <a:rPr lang="en-US" altLang="zh-CN" sz="2000" b="1" dirty="0">
                <a:latin typeface="微软雅黑" panose="020B0503020204020204" pitchFamily="34" charset="-122"/>
                <a:ea typeface="微软雅黑" panose="020B0503020204020204" pitchFamily="34" charset="-122"/>
              </a:rPr>
              <a:t>Forward</a:t>
            </a: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An </a:t>
            </a:r>
            <a:r>
              <a:rPr lang="en-US" altLang="zh-CN" sz="2000" dirty="0" err="1">
                <a:latin typeface="微软雅黑" panose="020B0503020204020204" pitchFamily="34" charset="-122"/>
                <a:ea typeface="微软雅黑" panose="020B0503020204020204" pitchFamily="34" charset="-122"/>
              </a:rPr>
              <a:t>nn.Module</a:t>
            </a:r>
            <a:r>
              <a:rPr lang="en-US" altLang="zh-CN" sz="2000" dirty="0">
                <a:latin typeface="微软雅黑" panose="020B0503020204020204" pitchFamily="34" charset="-122"/>
                <a:ea typeface="微软雅黑" panose="020B0503020204020204" pitchFamily="34" charset="-122"/>
              </a:rPr>
              <a:t> contains layers, and</a:t>
            </a: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 method forward(input) that returns the output</a:t>
            </a: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You can use any of the Tensor operations in the forward function</a:t>
            </a:r>
          </a:p>
          <a:p>
            <a:pPr algn="just">
              <a:lnSpc>
                <a:spcPct val="150000"/>
              </a:lnSpc>
            </a:pPr>
            <a:r>
              <a:rPr lang="en-US" altLang="zh-CN" sz="2000" b="1" dirty="0">
                <a:latin typeface="微软雅黑" panose="020B0503020204020204" pitchFamily="34" charset="-122"/>
                <a:ea typeface="微软雅黑" panose="020B0503020204020204" pitchFamily="34" charset="-122"/>
              </a:rPr>
              <a:t>Backward</a:t>
            </a:r>
          </a:p>
          <a:p>
            <a:pPr marL="285750" indent="-285750" algn="just">
              <a:lnSpc>
                <a:spcPct val="150000"/>
              </a:lnSpc>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nn</a:t>
            </a:r>
            <a:r>
              <a:rPr lang="en-US" altLang="zh-CN" sz="2000" dirty="0">
                <a:latin typeface="微软雅黑" panose="020B0503020204020204" pitchFamily="34" charset="-122"/>
                <a:ea typeface="微软雅黑" panose="020B0503020204020204" pitchFamily="34" charset="-122"/>
              </a:rPr>
              <a:t> depends on </a:t>
            </a:r>
            <a:r>
              <a:rPr lang="en-US" altLang="zh-CN" sz="2000" dirty="0" err="1">
                <a:latin typeface="微软雅黑" panose="020B0503020204020204" pitchFamily="34" charset="-122"/>
                <a:ea typeface="微软雅黑" panose="020B0503020204020204" pitchFamily="34" charset="-122"/>
              </a:rPr>
              <a:t>autograd</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You just have to define the forward function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a:t>
            </a:r>
          </a:p>
        </p:txBody>
      </p:sp>
      <p:sp>
        <p:nvSpPr>
          <p:cNvPr id="7" name="文本框 6"/>
          <p:cNvSpPr txBox="1"/>
          <p:nvPr/>
        </p:nvSpPr>
        <p:spPr>
          <a:xfrm flipH="1">
            <a:off x="694236" y="1057275"/>
            <a:ext cx="359328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Define a Network Class</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34" t="13281" r="-34" b="6246"/>
          <a:stretch>
            <a:fillRect/>
          </a:stretch>
        </p:blipFill>
        <p:spPr>
          <a:xfrm>
            <a:off x="4489271" y="1347803"/>
            <a:ext cx="6342103" cy="530877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flipH="1">
            <a:off x="694236" y="1057275"/>
            <a:ext cx="3593284"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Model parameters</a:t>
            </a:r>
            <a:endParaRPr lang="en-US" altLang="zh-CN"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flipH="1">
            <a:off x="870392" y="1622553"/>
            <a:ext cx="3104611"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model.parameters</a:t>
            </a:r>
            <a:r>
              <a:rPr lang="en-US" altLang="zh-CN" sz="2400" dirty="0">
                <a:latin typeface="微软雅黑" panose="020B0503020204020204" pitchFamily="34" charset="-122"/>
                <a:ea typeface="微软雅黑" panose="020B0503020204020204" pitchFamily="34" charset="-122"/>
              </a:rPr>
              <a:t>()</a:t>
            </a:r>
          </a:p>
        </p:txBody>
      </p:sp>
      <p:sp>
        <p:nvSpPr>
          <p:cNvPr id="14" name="文本框 13"/>
          <p:cNvSpPr txBox="1"/>
          <p:nvPr/>
        </p:nvSpPr>
        <p:spPr>
          <a:xfrm>
            <a:off x="6036386" y="1741945"/>
            <a:ext cx="4210291" cy="461665"/>
          </a:xfrm>
          <a:prstGeom prst="rect">
            <a:avLst/>
          </a:prstGeom>
          <a:noFill/>
        </p:spPr>
        <p:txBody>
          <a:bodyPr wrap="square">
            <a:spAutoFit/>
          </a:bodyPr>
          <a:lstStyle/>
          <a:p>
            <a:r>
              <a:rPr lang="en-US" altLang="zh-CN" sz="2400" dirty="0" err="1">
                <a:latin typeface="微软雅黑" panose="020B0503020204020204" pitchFamily="34" charset="-122"/>
                <a:ea typeface="微软雅黑" panose="020B0503020204020204" pitchFamily="34" charset="-122"/>
              </a:rPr>
              <a:t>model.named_parameters</a:t>
            </a:r>
            <a:r>
              <a:rPr lang="en-US" altLang="zh-CN" sz="2400" dirty="0">
                <a:latin typeface="微软雅黑" panose="020B0503020204020204" pitchFamily="34" charset="-122"/>
                <a:ea typeface="微软雅黑" panose="020B0503020204020204" pitchFamily="34" charset="-122"/>
              </a:rPr>
              <a:t>()</a:t>
            </a:r>
          </a:p>
        </p:txBody>
      </p:sp>
      <p:sp>
        <p:nvSpPr>
          <p:cNvPr id="15" name="文本框 14"/>
          <p:cNvSpPr txBox="1"/>
          <p:nvPr/>
        </p:nvSpPr>
        <p:spPr>
          <a:xfrm flipH="1">
            <a:off x="870391" y="2467711"/>
            <a:ext cx="4853479" cy="1422954"/>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Returns an iterator over module parameters. This is typically passed to an optimizer.</a:t>
            </a:r>
            <a:endParaRPr lang="en-US" altLang="zh-CN" dirty="0">
              <a:latin typeface="微软雅黑" panose="020B0503020204020204" pitchFamily="34" charset="-122"/>
              <a:ea typeface="微软雅黑" panose="020B0503020204020204" pitchFamily="34" charset="-122"/>
            </a:endParaRPr>
          </a:p>
        </p:txBody>
      </p:sp>
      <p:sp>
        <p:nvSpPr>
          <p:cNvPr id="16" name="文本框 15"/>
          <p:cNvSpPr txBox="1"/>
          <p:nvPr/>
        </p:nvSpPr>
        <p:spPr>
          <a:xfrm flipH="1">
            <a:off x="6094917" y="2467711"/>
            <a:ext cx="5514490" cy="1422954"/>
          </a:xfrm>
          <a:prstGeom prst="rect">
            <a:avLst/>
          </a:prstGeom>
          <a:noFill/>
        </p:spPr>
        <p:txBody>
          <a:bodyPr wrap="square" rtlCol="0">
            <a:spAutoFit/>
          </a:bodyPr>
          <a:lstStyle/>
          <a:p>
            <a:pPr algn="just">
              <a:lnSpc>
                <a:spcPct val="150000"/>
              </a:lnSpc>
            </a:pPr>
            <a:r>
              <a:rPr lang="en-US" altLang="zh-CN" sz="2000" dirty="0">
                <a:latin typeface="微软雅黑" panose="020B0503020204020204" pitchFamily="34" charset="-122"/>
                <a:ea typeface="微软雅黑" panose="020B0503020204020204" pitchFamily="34" charset="-122"/>
              </a:rPr>
              <a:t>Returns an iterator over module parameters, yielding both the name of the parameter as well as the parameter itself.</a:t>
            </a:r>
            <a:endParaRPr lang="en-US" altLang="zh-CN"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rotWithShape="1">
          <a:blip r:embed="rId4">
            <a:extLst>
              <a:ext uri="{28A0092B-C50C-407E-A947-70E740481C1C}">
                <a14:useLocalDpi xmlns:a14="http://schemas.microsoft.com/office/drawing/2010/main" val="0"/>
              </a:ext>
            </a:extLst>
          </a:blip>
          <a:srcRect t="27146" b="11820"/>
          <a:stretch>
            <a:fillRect/>
          </a:stretch>
        </p:blipFill>
        <p:spPr>
          <a:xfrm>
            <a:off x="1969504" y="4154766"/>
            <a:ext cx="7905750" cy="2395204"/>
          </a:xfrm>
          <a:prstGeom prst="rect">
            <a:avLst/>
          </a:prstGeom>
        </p:spPr>
      </p:pic>
      <p:sp>
        <p:nvSpPr>
          <p:cNvPr id="2" name="文本框 1"/>
          <p:cNvSpPr txBox="1"/>
          <p:nvPr/>
        </p:nvSpPr>
        <p:spPr>
          <a:xfrm>
            <a:off x="2660015" y="493395"/>
            <a:ext cx="687197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 - Parameters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47115" y="492125"/>
            <a:ext cx="987171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Quickly load p</a:t>
            </a:r>
            <a:r>
              <a:rPr lang="en-US" altLang="zh-CN" sz="3600" dirty="0">
                <a:latin typeface="微软雅黑" panose="020B0503020204020204" pitchFamily="34" charset="-122"/>
                <a:ea typeface="微软雅黑" panose="020B0503020204020204" pitchFamily="34" charset="-122"/>
                <a:sym typeface="+mn-ea"/>
              </a:rPr>
              <a:t>retrained</a:t>
            </a:r>
            <a:r>
              <a:rPr lang="en-US" altLang="zh-CN" sz="3600" dirty="0">
                <a:latin typeface="微软雅黑" panose="020B0503020204020204" pitchFamily="34" charset="-122"/>
                <a:ea typeface="微软雅黑" panose="020B0503020204020204" pitchFamily="34" charset="-122"/>
              </a:rPr>
              <a:t> models</a:t>
            </a:r>
          </a:p>
        </p:txBody>
      </p:sp>
      <p:sp>
        <p:nvSpPr>
          <p:cNvPr id="7" name="文本框 6"/>
          <p:cNvSpPr txBox="1"/>
          <p:nvPr/>
        </p:nvSpPr>
        <p:spPr>
          <a:xfrm flipH="1">
            <a:off x="694055" y="1057275"/>
            <a:ext cx="7752080" cy="64516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Pretrained Models from torchvision </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flipH="1">
            <a:off x="694055" y="4679315"/>
            <a:ext cx="9618345" cy="64516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sym typeface="+mn-ea"/>
              </a:rPr>
              <a:t>Pretrained Models from </a:t>
            </a:r>
            <a:r>
              <a:rPr lang="en-US" altLang="zh-CN" sz="2400" dirty="0" err="1">
                <a:latin typeface="微软雅黑" panose="020B0503020204020204" pitchFamily="34" charset="-122"/>
                <a:ea typeface="微软雅黑" panose="020B0503020204020204" pitchFamily="34" charset="-122"/>
              </a:rPr>
              <a:t>timm (PyTorch Image Models)</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2708308" y="1828701"/>
            <a:ext cx="6773220" cy="2724530"/>
          </a:xfrm>
          <a:prstGeom prst="rect">
            <a:avLst/>
          </a:prstGeom>
        </p:spPr>
      </p:pic>
      <p:pic>
        <p:nvPicPr>
          <p:cNvPr id="2" name="图片 1"/>
          <p:cNvPicPr>
            <a:picLocks noChangeAspect="1"/>
          </p:cNvPicPr>
          <p:nvPr/>
        </p:nvPicPr>
        <p:blipFill>
          <a:blip r:embed="rId5"/>
          <a:stretch>
            <a:fillRect/>
          </a:stretch>
        </p:blipFill>
        <p:spPr>
          <a:xfrm>
            <a:off x="2708275" y="6164580"/>
            <a:ext cx="8210550" cy="542925"/>
          </a:xfrm>
          <a:prstGeom prst="rect">
            <a:avLst/>
          </a:prstGeom>
        </p:spPr>
      </p:pic>
      <p:pic>
        <p:nvPicPr>
          <p:cNvPr id="5" name="图片 4"/>
          <p:cNvPicPr>
            <a:picLocks noChangeAspect="1"/>
          </p:cNvPicPr>
          <p:nvPr/>
        </p:nvPicPr>
        <p:blipFill>
          <a:blip r:embed="rId6"/>
          <a:srcRect r="13886"/>
          <a:stretch>
            <a:fillRect/>
          </a:stretch>
        </p:blipFill>
        <p:spPr>
          <a:xfrm>
            <a:off x="2708275" y="5363845"/>
            <a:ext cx="8210550" cy="762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660015" y="493395"/>
            <a:ext cx="687197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 - ResNet</a:t>
            </a:r>
          </a:p>
        </p:txBody>
      </p:sp>
      <p:sp>
        <p:nvSpPr>
          <p:cNvPr id="7" name="文本框 6"/>
          <p:cNvSpPr txBox="1"/>
          <p:nvPr/>
        </p:nvSpPr>
        <p:spPr>
          <a:xfrm flipH="1">
            <a:off x="694236" y="1057275"/>
            <a:ext cx="3694884"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BasicBlock</a:t>
            </a:r>
            <a:r>
              <a:rPr lang="en-US" altLang="zh-CN" sz="2400" dirty="0">
                <a:latin typeface="微软雅黑" panose="020B0503020204020204" pitchFamily="34" charset="-122"/>
                <a:ea typeface="微软雅黑" panose="020B0503020204020204" pitchFamily="34" charset="-122"/>
              </a:rPr>
              <a:t> from </a:t>
            </a:r>
            <a:r>
              <a:rPr lang="en-US" altLang="zh-CN" sz="2400" dirty="0" err="1">
                <a:latin typeface="微软雅黑" panose="020B0503020204020204" pitchFamily="34" charset="-122"/>
                <a:ea typeface="微软雅黑" panose="020B0503020204020204" pitchFamily="34" charset="-122"/>
              </a:rPr>
              <a:t>ResNet</a:t>
            </a:r>
            <a:endParaRPr lang="en-US" altLang="zh-CN" sz="2000"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874807" y="1954234"/>
            <a:ext cx="10698068" cy="3534268"/>
          </a:xfrm>
          <a:prstGeom prst="rect">
            <a:avLst/>
          </a:prstGeom>
        </p:spPr>
      </p:pic>
      <p:sp>
        <p:nvSpPr>
          <p:cNvPr id="17" name="文本框 16"/>
          <p:cNvSpPr txBox="1"/>
          <p:nvPr/>
        </p:nvSpPr>
        <p:spPr>
          <a:xfrm>
            <a:off x="463120" y="6304408"/>
            <a:ext cx="6598079" cy="461665"/>
          </a:xfrm>
          <a:prstGeom prst="rect">
            <a:avLst/>
          </a:prstGeom>
          <a:noFill/>
        </p:spPr>
        <p:txBody>
          <a:bodyPr wrap="square">
            <a:spAutoFit/>
          </a:bodyPr>
          <a:lstStyle/>
          <a:p>
            <a:r>
              <a:rPr lang="zh-CN" altLang="en-US" sz="1200" dirty="0"/>
              <a:t>https://github.com/pytorch/vision/blob/16967f0920a67d264f1a680c389e16cd94ef7e12/torchvision/models/resnet.py#L59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flipH="1">
            <a:off x="694236" y="1057275"/>
            <a:ext cx="3694884"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BasicBlock</a:t>
            </a:r>
            <a:r>
              <a:rPr lang="en-US" altLang="zh-CN" sz="2400" dirty="0">
                <a:latin typeface="微软雅黑" panose="020B0503020204020204" pitchFamily="34" charset="-122"/>
                <a:ea typeface="微软雅黑" panose="020B0503020204020204" pitchFamily="34" charset="-122"/>
              </a:rPr>
              <a:t> from </a:t>
            </a:r>
            <a:r>
              <a:rPr lang="en-US" altLang="zh-CN" sz="2400" dirty="0" err="1">
                <a:latin typeface="微软雅黑" panose="020B0503020204020204" pitchFamily="34" charset="-122"/>
                <a:ea typeface="微软雅黑" panose="020B0503020204020204" pitchFamily="34" charset="-122"/>
              </a:rPr>
              <a:t>ResNet</a:t>
            </a:r>
            <a:endParaRPr lang="en-US" altLang="zh-CN"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1491286" y="2051867"/>
            <a:ext cx="9906311" cy="2887215"/>
          </a:xfrm>
          <a:prstGeom prst="rect">
            <a:avLst/>
          </a:prstGeom>
        </p:spPr>
      </p:pic>
      <p:sp>
        <p:nvSpPr>
          <p:cNvPr id="5" name="文本框 4"/>
          <p:cNvSpPr txBox="1"/>
          <p:nvPr/>
        </p:nvSpPr>
        <p:spPr>
          <a:xfrm>
            <a:off x="2660015" y="493395"/>
            <a:ext cx="687197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 - ResNet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flipH="1">
            <a:off x="694236" y="1057275"/>
            <a:ext cx="3694884"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BasicBlock</a:t>
            </a:r>
            <a:r>
              <a:rPr lang="en-US" altLang="zh-CN" sz="2400" dirty="0">
                <a:latin typeface="微软雅黑" panose="020B0503020204020204" pitchFamily="34" charset="-122"/>
                <a:ea typeface="微软雅黑" panose="020B0503020204020204" pitchFamily="34" charset="-122"/>
              </a:rPr>
              <a:t> from </a:t>
            </a:r>
            <a:r>
              <a:rPr lang="en-US" altLang="zh-CN" sz="2400" dirty="0" err="1">
                <a:latin typeface="微软雅黑" panose="020B0503020204020204" pitchFamily="34" charset="-122"/>
                <a:ea typeface="微软雅黑" panose="020B0503020204020204" pitchFamily="34" charset="-122"/>
              </a:rPr>
              <a:t>ResNet</a:t>
            </a:r>
            <a:endParaRPr lang="en-US" altLang="zh-CN" sz="2000"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3"/>
          <a:stretch>
            <a:fillRect/>
          </a:stretch>
        </p:blipFill>
        <p:spPr>
          <a:xfrm>
            <a:off x="2001151" y="1638332"/>
            <a:ext cx="4093767" cy="4862359"/>
          </a:xfrm>
          <a:prstGeom prst="rect">
            <a:avLst/>
          </a:prstGeom>
        </p:spPr>
      </p:pic>
      <p:sp>
        <p:nvSpPr>
          <p:cNvPr id="2" name="文本框 1"/>
          <p:cNvSpPr txBox="1"/>
          <p:nvPr/>
        </p:nvSpPr>
        <p:spPr>
          <a:xfrm>
            <a:off x="2660015" y="493395"/>
            <a:ext cx="687197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Neural network - ResNet</a:t>
            </a:r>
          </a:p>
        </p:txBody>
      </p:sp>
      <p:pic>
        <p:nvPicPr>
          <p:cNvPr id="5" name="图片 4"/>
          <p:cNvPicPr/>
          <p:nvPr/>
        </p:nvPicPr>
        <p:blipFill>
          <a:blip r:embed="rId4"/>
          <a:stretch>
            <a:fillRect/>
          </a:stretch>
        </p:blipFill>
        <p:spPr>
          <a:xfrm>
            <a:off x="7362190" y="2561590"/>
            <a:ext cx="3867785" cy="28625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Update the weights of the network</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Feed-forward</a:t>
            </a:r>
          </a:p>
        </p:txBody>
      </p:sp>
      <p:grpSp>
        <p:nvGrpSpPr>
          <p:cNvPr id="5" name="组合 4"/>
          <p:cNvGrpSpPr/>
          <p:nvPr/>
        </p:nvGrpSpPr>
        <p:grpSpPr>
          <a:xfrm>
            <a:off x="1229702" y="1787010"/>
            <a:ext cx="5010150" cy="4267200"/>
            <a:chOff x="986621" y="1596341"/>
            <a:chExt cx="5010150" cy="426720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621" y="1596341"/>
              <a:ext cx="5010150" cy="4267200"/>
            </a:xfrm>
            <a:prstGeom prst="rect">
              <a:avLst/>
            </a:prstGeom>
          </p:spPr>
        </p:pic>
        <p:sp>
          <p:nvSpPr>
            <p:cNvPr id="8" name="矩形 7"/>
            <p:cNvSpPr/>
            <p:nvPr/>
          </p:nvSpPr>
          <p:spPr>
            <a:xfrm>
              <a:off x="1354238" y="4467827"/>
              <a:ext cx="2997843" cy="43983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56168" y="4921169"/>
              <a:ext cx="4130232" cy="439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4" descr="603b9bc0d66cd3ded46c2dcc01c1a81a">
            <a:extLst>
              <a:ext uri="{FF2B5EF4-FFF2-40B4-BE49-F238E27FC236}">
                <a16:creationId xmlns:a16="http://schemas.microsoft.com/office/drawing/2014/main" id="{A74DAE50-9B5A-EA27-FCE1-7EE06609ADE5}"/>
              </a:ext>
            </a:extLst>
          </p:cNvPr>
          <p:cNvPicPr>
            <a:picLocks noChangeAspect="1"/>
          </p:cNvPicPr>
          <p:nvPr/>
        </p:nvPicPr>
        <p:blipFill>
          <a:blip r:embed="rId4"/>
          <a:stretch>
            <a:fillRect/>
          </a:stretch>
        </p:blipFill>
        <p:spPr>
          <a:xfrm>
            <a:off x="6791030" y="2383757"/>
            <a:ext cx="5122228" cy="307370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Feed-forward</a:t>
            </a: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7718" y="1219382"/>
            <a:ext cx="8530560" cy="5331600"/>
          </a:xfrm>
          <a:prstGeom prst="rect">
            <a:avLst/>
          </a:prstGeom>
        </p:spPr>
      </p:pic>
      <p:sp>
        <p:nvSpPr>
          <p:cNvPr id="8" name="矩形 7"/>
          <p:cNvSpPr/>
          <p:nvPr/>
        </p:nvSpPr>
        <p:spPr>
          <a:xfrm>
            <a:off x="5191760" y="2332941"/>
            <a:ext cx="2735302" cy="439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74082" y="491997"/>
            <a:ext cx="2443837"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sym typeface="+mn-ea"/>
              </a:rPr>
              <a:t>Others</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239201" y="1194533"/>
            <a:ext cx="9794241" cy="3046095"/>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altLang="zh-CN" sz="2400" dirty="0">
                <a:solidFill>
                  <a:srgbClr val="222222"/>
                </a:solidFill>
                <a:effectLst/>
                <a:latin typeface="微软雅黑" panose="020B0503020204020204" pitchFamily="34" charset="-122"/>
                <a:ea typeface="微软雅黑" panose="020B0503020204020204" pitchFamily="34" charset="-122"/>
                <a:sym typeface="+mn-ea"/>
                <a:hlinkClick r:id="rId4"/>
              </a:rPr>
              <a:t>https://www.google.com</a:t>
            </a:r>
          </a:p>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rPr>
              <a:t>https://stackoverflow.com</a:t>
            </a:r>
          </a:p>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rPr>
              <a:t>https://www.baidu.com</a:t>
            </a:r>
          </a:p>
          <a:p>
            <a:pPr marL="285750" indent="-285750">
              <a:lnSpc>
                <a:spcPct val="200000"/>
              </a:lnSpc>
              <a:buFont typeface="Arial" panose="020B0604020202020204" pitchFamily="34" charset="0"/>
              <a:buChar char="•"/>
            </a:pPr>
            <a:r>
              <a:rPr lang="en-US" altLang="zh-CN" sz="2400" b="0" i="0" dirty="0">
                <a:solidFill>
                  <a:srgbClr val="222222"/>
                </a:solidFill>
                <a:effectLst/>
                <a:latin typeface="微软雅黑" panose="020B0503020204020204" pitchFamily="34" charset="-122"/>
                <a:ea typeface="微软雅黑" panose="020B0503020204020204" pitchFamily="34" charset="-122"/>
              </a:rPr>
              <a:t>ChatGPT</a:t>
            </a:r>
            <a:endParaRPr lang="en-US" altLang="zh-CN" sz="2400" dirty="0">
              <a:latin typeface="微软雅黑" panose="020B0503020204020204" pitchFamily="34" charset="-122"/>
              <a:ea typeface="微软雅黑" panose="020B0503020204020204" pitchFamily="34" charset="-122"/>
              <a:hlinkClick r:id="rId5"/>
            </a:endParaRPr>
          </a:p>
        </p:txBody>
      </p:sp>
      <p:pic>
        <p:nvPicPr>
          <p:cNvPr id="2" name="图片 1"/>
          <p:cNvPicPr>
            <a:picLocks noChangeAspect="1"/>
          </p:cNvPicPr>
          <p:nvPr/>
        </p:nvPicPr>
        <p:blipFill>
          <a:blip r:embed="rId6"/>
          <a:stretch>
            <a:fillRect/>
          </a:stretch>
        </p:blipFill>
        <p:spPr>
          <a:xfrm>
            <a:off x="1297305" y="4454525"/>
            <a:ext cx="3041015" cy="1114425"/>
          </a:xfrm>
          <a:prstGeom prst="rect">
            <a:avLst/>
          </a:prstGeom>
        </p:spPr>
      </p:pic>
      <p:pic>
        <p:nvPicPr>
          <p:cNvPr id="3" name="图片 2"/>
          <p:cNvPicPr>
            <a:picLocks noChangeAspect="1"/>
          </p:cNvPicPr>
          <p:nvPr/>
        </p:nvPicPr>
        <p:blipFill>
          <a:blip r:embed="rId7"/>
          <a:stretch>
            <a:fillRect/>
          </a:stretch>
        </p:blipFill>
        <p:spPr>
          <a:xfrm>
            <a:off x="8020685" y="4297680"/>
            <a:ext cx="2581275" cy="1350645"/>
          </a:xfrm>
          <a:prstGeom prst="rect">
            <a:avLst/>
          </a:prstGeom>
        </p:spPr>
      </p:pic>
      <p:pic>
        <p:nvPicPr>
          <p:cNvPr id="5" name="图片 4"/>
          <p:cNvPicPr>
            <a:picLocks noChangeAspect="1"/>
          </p:cNvPicPr>
          <p:nvPr/>
        </p:nvPicPr>
        <p:blipFill>
          <a:blip r:embed="rId8"/>
          <a:stretch>
            <a:fillRect/>
          </a:stretch>
        </p:blipFill>
        <p:spPr>
          <a:xfrm>
            <a:off x="4338320" y="4648200"/>
            <a:ext cx="3258185" cy="842645"/>
          </a:xfrm>
          <a:prstGeom prst="rect">
            <a:avLst/>
          </a:prstGeom>
        </p:spPr>
      </p:pic>
      <p:pic>
        <p:nvPicPr>
          <p:cNvPr id="7" name="图片 6"/>
          <p:cNvPicPr>
            <a:picLocks noChangeAspect="1"/>
          </p:cNvPicPr>
          <p:nvPr/>
        </p:nvPicPr>
        <p:blipFill>
          <a:blip r:embed="rId9"/>
          <a:stretch>
            <a:fillRect/>
          </a:stretch>
        </p:blipFill>
        <p:spPr>
          <a:xfrm>
            <a:off x="5622925" y="5568950"/>
            <a:ext cx="946150" cy="91630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t>
            </a:r>
            <a:r>
              <a:rPr lang="en-US" altLang="zh-CN" sz="3600" dirty="0" err="1">
                <a:latin typeface="微软雅黑" panose="020B0503020204020204" pitchFamily="34" charset="-122"/>
                <a:ea typeface="微软雅黑" panose="020B0503020204020204" pitchFamily="34" charset="-122"/>
              </a:rPr>
              <a:t>args</a:t>
            </a:r>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kwargs</a:t>
            </a:r>
            <a:endParaRPr lang="en-US" altLang="zh-CN" sz="3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315" y="1798320"/>
            <a:ext cx="8168005" cy="39408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Forward hook</a:t>
            </a:r>
          </a:p>
        </p:txBody>
      </p:sp>
      <p:sp>
        <p:nvSpPr>
          <p:cNvPr id="8" name="文本框 7"/>
          <p:cNvSpPr txBox="1"/>
          <p:nvPr/>
        </p:nvSpPr>
        <p:spPr>
          <a:xfrm flipH="1">
            <a:off x="694236" y="1123314"/>
            <a:ext cx="1794321"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nn.Module</a:t>
            </a:r>
            <a:endParaRPr lang="en-US" altLang="zh-CN"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flipH="1">
            <a:off x="1124426" y="1981930"/>
            <a:ext cx="7545011"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nn.Module.</a:t>
            </a:r>
            <a:r>
              <a:rPr lang="en-US" altLang="zh-CN" sz="2400" dirty="0" err="1">
                <a:solidFill>
                  <a:srgbClr val="FF0000"/>
                </a:solidFill>
                <a:latin typeface="微软雅黑" panose="020B0503020204020204" pitchFamily="34" charset="-122"/>
                <a:ea typeface="微软雅黑" panose="020B0503020204020204" pitchFamily="34" charset="-122"/>
              </a:rPr>
              <a:t>register_forward_hook</a:t>
            </a:r>
            <a:r>
              <a:rPr lang="en-US" altLang="zh-CN" sz="2400" dirty="0">
                <a:latin typeface="微软雅黑" panose="020B0503020204020204" pitchFamily="34" charset="-122"/>
                <a:ea typeface="微软雅黑" panose="020B0503020204020204" pitchFamily="34" charset="-122"/>
              </a:rPr>
              <a:t>(hook)</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897" y="3331069"/>
            <a:ext cx="7078041" cy="3075036"/>
          </a:xfrm>
          <a:prstGeom prst="rect">
            <a:avLst/>
          </a:prstGeom>
        </p:spPr>
      </p:pic>
      <p:sp>
        <p:nvSpPr>
          <p:cNvPr id="13" name="文本框 12"/>
          <p:cNvSpPr txBox="1"/>
          <p:nvPr/>
        </p:nvSpPr>
        <p:spPr>
          <a:xfrm flipH="1">
            <a:off x="1745491" y="2629994"/>
            <a:ext cx="8698854" cy="58048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hook(module, input, output)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None or modified output</a:t>
            </a:r>
            <a:r>
              <a:rPr lang="en-US" altLang="zh-CN" sz="24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Update the weights of the network</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Loss function</a:t>
            </a:r>
          </a:p>
        </p:txBody>
      </p:sp>
      <p:sp>
        <p:nvSpPr>
          <p:cNvPr id="7" name="文本框 6"/>
          <p:cNvSpPr txBox="1"/>
          <p:nvPr/>
        </p:nvSpPr>
        <p:spPr>
          <a:xfrm flipH="1">
            <a:off x="541722" y="1434397"/>
            <a:ext cx="11322328" cy="437760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 loss function takes the (output, target) pair of inputs</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Computes a value that estimates how far away the output is from the target</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There are several different loss functions under the </a:t>
            </a:r>
            <a:r>
              <a:rPr lang="en-US" altLang="zh-CN" sz="2400" dirty="0" err="1">
                <a:latin typeface="微软雅黑" panose="020B0503020204020204" pitchFamily="34" charset="-122"/>
                <a:ea typeface="微软雅黑" panose="020B0503020204020204" pitchFamily="34" charset="-122"/>
              </a:rPr>
              <a:t>nn</a:t>
            </a:r>
            <a:r>
              <a:rPr lang="en-US" altLang="zh-CN" sz="2400" dirty="0">
                <a:latin typeface="微软雅黑" panose="020B0503020204020204" pitchFamily="34" charset="-122"/>
                <a:ea typeface="微软雅黑" panose="020B0503020204020204" pitchFamily="34" charset="-122"/>
              </a:rPr>
              <a:t> package.</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 simple loss can be</a:t>
            </a:r>
          </a:p>
          <a:p>
            <a:pPr marL="800100" lvl="1" indent="-342900" algn="just">
              <a:lnSpc>
                <a:spcPct val="150000"/>
              </a:lnSpc>
              <a:buFont typeface="Arial" panose="020B0604020202020204" pitchFamily="34" charset="0"/>
              <a:buChar char="•"/>
            </a:pPr>
            <a:r>
              <a:rPr lang="en-US" altLang="zh-CN" sz="2400" dirty="0" err="1">
                <a:latin typeface="微软雅黑" panose="020B0503020204020204" pitchFamily="34" charset="-122"/>
                <a:ea typeface="微软雅黑" panose="020B0503020204020204" pitchFamily="34" charset="-122"/>
              </a:rPr>
              <a:t>nn.MSELoss</a:t>
            </a:r>
            <a:endParaRPr lang="en-US" altLang="zh-CN" sz="2400" dirty="0">
              <a:latin typeface="微软雅黑" panose="020B0503020204020204" pitchFamily="34" charset="-122"/>
              <a:ea typeface="微软雅黑" panose="020B0503020204020204" pitchFamily="34" charset="-122"/>
            </a:endParaRPr>
          </a:p>
          <a:p>
            <a:pPr marL="800100" lvl="1"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It computes the mean squared error between the input and the target.</a:t>
            </a:r>
          </a:p>
          <a:p>
            <a:pPr algn="just">
              <a:lnSpc>
                <a:spcPct val="150000"/>
              </a:lnSpc>
            </a:pP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1169654" y="5750757"/>
            <a:ext cx="4772691" cy="552527"/>
          </a:xfrm>
          <a:prstGeom prst="rect">
            <a:avLst/>
          </a:prstGeom>
        </p:spPr>
      </p:pic>
      <p:pic>
        <p:nvPicPr>
          <p:cNvPr id="8" name="图片 7"/>
          <p:cNvPicPr>
            <a:picLocks noChangeAspect="1"/>
          </p:cNvPicPr>
          <p:nvPr/>
        </p:nvPicPr>
        <p:blipFill>
          <a:blip r:embed="rId5"/>
          <a:stretch>
            <a:fillRect/>
          </a:stretch>
        </p:blipFill>
        <p:spPr>
          <a:xfrm>
            <a:off x="6125398" y="5584045"/>
            <a:ext cx="4696480" cy="88594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solidFill>
                  <a:schemeClr val="bg1">
                    <a:lumMod val="75000"/>
                  </a:schemeClr>
                </a:solidFill>
                <a:latin typeface="微软雅黑" panose="020B0503020204020204" pitchFamily="34" charset="-122"/>
                <a:ea typeface="微软雅黑" panose="020B0503020204020204" pitchFamily="34" charset="-122"/>
              </a:rPr>
              <a:t>Update the weights of the network</a:t>
            </a:r>
            <a:endParaRPr lang="zh-CN" altLang="en-US" sz="24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310213" y="445699"/>
            <a:ext cx="5571574"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Computational Graphs</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11" y="1571497"/>
            <a:ext cx="10796578" cy="437261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310213" y="445699"/>
            <a:ext cx="5571574"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Computational Graphs</a:t>
            </a:r>
          </a:p>
        </p:txBody>
      </p:sp>
      <p:pic>
        <p:nvPicPr>
          <p:cNvPr id="8" name="图片 7"/>
          <p:cNvPicPr>
            <a:picLocks noChangeAspect="1"/>
          </p:cNvPicPr>
          <p:nvPr/>
        </p:nvPicPr>
        <p:blipFill>
          <a:blip r:embed="rId4"/>
          <a:stretch>
            <a:fillRect/>
          </a:stretch>
        </p:blipFill>
        <p:spPr>
          <a:xfrm>
            <a:off x="942256" y="1709497"/>
            <a:ext cx="10307488" cy="3439005"/>
          </a:xfrm>
          <a:prstGeom prst="rect">
            <a:avLst/>
          </a:prstGeom>
        </p:spPr>
      </p:pic>
      <p:sp>
        <p:nvSpPr>
          <p:cNvPr id="9" name="文本框 8"/>
          <p:cNvSpPr txBox="1"/>
          <p:nvPr/>
        </p:nvSpPr>
        <p:spPr>
          <a:xfrm flipH="1">
            <a:off x="942256" y="5729559"/>
            <a:ext cx="5435395"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loss.backward</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retain_graph</a:t>
            </a:r>
            <a:r>
              <a:rPr lang="en-US" altLang="zh-CN" sz="2400" dirty="0">
                <a:latin typeface="微软雅黑" panose="020B0503020204020204" pitchFamily="34" charset="-122"/>
                <a:ea typeface="微软雅黑" panose="020B0503020204020204" pitchFamily="34" charset="-122"/>
              </a:rPr>
              <a:t>=True)</a:t>
            </a:r>
            <a:endParaRPr lang="en-US" altLang="zh-CN" sz="2000" dirty="0">
              <a:latin typeface="微软雅黑" panose="020B0503020204020204" pitchFamily="34" charset="-122"/>
              <a:ea typeface="微软雅黑" panose="020B0503020204020204" pitchFamily="34" charset="-122"/>
            </a:endParaRPr>
          </a:p>
        </p:txBody>
      </p:sp>
      <p:sp>
        <p:nvSpPr>
          <p:cNvPr id="2" name="文本框 8">
            <a:extLst>
              <a:ext uri="{FF2B5EF4-FFF2-40B4-BE49-F238E27FC236}">
                <a16:creationId xmlns:a16="http://schemas.microsoft.com/office/drawing/2014/main" id="{2C2C0CF7-4ED5-9AE3-1612-EA812583D5C1}"/>
              </a:ext>
            </a:extLst>
          </p:cNvPr>
          <p:cNvSpPr txBox="1"/>
          <p:nvPr/>
        </p:nvSpPr>
        <p:spPr>
          <a:xfrm flipH="1">
            <a:off x="942256" y="5148502"/>
            <a:ext cx="5435395"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loss.backward</a:t>
            </a:r>
            <a:r>
              <a:rPr lang="en-US" altLang="zh-CN" sz="24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962973" y="491997"/>
            <a:ext cx="6266055"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Disabling Gradient Tracking</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3693" y="4175828"/>
            <a:ext cx="4362450" cy="2495550"/>
          </a:xfrm>
          <a:prstGeom prst="rect">
            <a:avLst/>
          </a:prstGeom>
        </p:spPr>
      </p:pic>
      <p:sp>
        <p:nvSpPr>
          <p:cNvPr id="9" name="文本框 8"/>
          <p:cNvSpPr txBox="1"/>
          <p:nvPr/>
        </p:nvSpPr>
        <p:spPr>
          <a:xfrm flipH="1">
            <a:off x="541722" y="1434397"/>
            <a:ext cx="11322328" cy="279704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To mark some parameters in your neural network as frozen parameters. This is a very common scenario for </a:t>
            </a:r>
            <a:r>
              <a:rPr lang="en-US" altLang="zh-CN" sz="2400" dirty="0">
                <a:solidFill>
                  <a:srgbClr val="FF0000"/>
                </a:solidFill>
                <a:latin typeface="微软雅黑" panose="020B0503020204020204" pitchFamily="34" charset="-122"/>
                <a:ea typeface="微软雅黑" panose="020B0503020204020204" pitchFamily="34" charset="-122"/>
              </a:rPr>
              <a:t>finetuning a pretrained network</a:t>
            </a:r>
            <a:r>
              <a:rPr lang="en-US" altLang="zh-CN" sz="2400" dirty="0">
                <a:latin typeface="微软雅黑" panose="020B0503020204020204" pitchFamily="34" charset="-122"/>
                <a:ea typeface="微软雅黑" panose="020B0503020204020204" pitchFamily="34" charset="-122"/>
              </a:rPr>
              <a:t>.</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To </a:t>
            </a:r>
            <a:r>
              <a:rPr lang="en-US" altLang="zh-CN" sz="2400" dirty="0">
                <a:solidFill>
                  <a:srgbClr val="FF0000"/>
                </a:solidFill>
                <a:latin typeface="微软雅黑" panose="020B0503020204020204" pitchFamily="34" charset="-122"/>
                <a:ea typeface="微软雅黑" panose="020B0503020204020204" pitchFamily="34" charset="-122"/>
              </a:rPr>
              <a:t>speed up computations </a:t>
            </a:r>
            <a:r>
              <a:rPr lang="en-US" altLang="zh-CN" sz="2400" dirty="0">
                <a:latin typeface="微软雅黑" panose="020B0503020204020204" pitchFamily="34" charset="-122"/>
                <a:ea typeface="微软雅黑" panose="020B0503020204020204" pitchFamily="34" charset="-122"/>
              </a:rPr>
              <a:t>when you are only doing forward pass, because computations on tensors that do not track gradients would be more efficient.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Backward hook</a:t>
            </a:r>
          </a:p>
        </p:txBody>
      </p:sp>
      <p:sp>
        <p:nvSpPr>
          <p:cNvPr id="7" name="文本框 6"/>
          <p:cNvSpPr txBox="1"/>
          <p:nvPr/>
        </p:nvSpPr>
        <p:spPr>
          <a:xfrm flipH="1">
            <a:off x="694235" y="1057275"/>
            <a:ext cx="4120833"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Tensor.register_hook</a:t>
            </a:r>
            <a:r>
              <a:rPr lang="en-US" altLang="zh-CN" sz="2400" dirty="0">
                <a:latin typeface="微软雅黑" panose="020B0503020204020204" pitchFamily="34" charset="-122"/>
                <a:ea typeface="微软雅黑" panose="020B0503020204020204" pitchFamily="34" charset="-122"/>
              </a:rPr>
              <a:t>(hook)</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flipH="1">
            <a:off x="1124427" y="1525288"/>
            <a:ext cx="4329519"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Registers a backward hook.</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flipH="1">
            <a:off x="3609131" y="2284118"/>
            <a:ext cx="4971574" cy="58048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hook(</a:t>
            </a:r>
            <a:r>
              <a:rPr lang="en-US" altLang="zh-CN" sz="2400" dirty="0" err="1">
                <a:latin typeface="微软雅黑" panose="020B0503020204020204" pitchFamily="34" charset="-122"/>
                <a:ea typeface="微软雅黑" panose="020B0503020204020204" pitchFamily="34" charset="-122"/>
              </a:rPr>
              <a:t>gard</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Tensor or None</a:t>
            </a:r>
            <a:endParaRPr lang="en-US" altLang="zh-CN"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31823"/>
            <a:ext cx="12192000" cy="267280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Backward hook</a:t>
            </a:r>
          </a:p>
        </p:txBody>
      </p:sp>
      <p:sp>
        <p:nvSpPr>
          <p:cNvPr id="7" name="文本框 6"/>
          <p:cNvSpPr txBox="1"/>
          <p:nvPr/>
        </p:nvSpPr>
        <p:spPr>
          <a:xfrm flipH="1">
            <a:off x="694234" y="1057275"/>
            <a:ext cx="6690413" cy="581057"/>
          </a:xfrm>
          <a:prstGeom prst="rect">
            <a:avLst/>
          </a:prstGeom>
          <a:noFill/>
        </p:spPr>
        <p:txBody>
          <a:bodyPr wrap="square" rtlCol="0">
            <a:spAutoFit/>
          </a:bodyPr>
          <a:lstStyle/>
          <a:p>
            <a:pPr algn="just">
              <a:lnSpc>
                <a:spcPct val="150000"/>
              </a:lnSpc>
            </a:pPr>
            <a:r>
              <a:rPr lang="en-US" altLang="zh-CN" sz="2400" dirty="0" err="1">
                <a:latin typeface="微软雅黑" panose="020B0503020204020204" pitchFamily="34" charset="-122"/>
                <a:ea typeface="微软雅黑" panose="020B0503020204020204" pitchFamily="34" charset="-122"/>
              </a:rPr>
              <a:t>nn.module.register_backward_hook</a:t>
            </a:r>
            <a:r>
              <a:rPr lang="en-US" altLang="zh-CN" sz="2400" dirty="0">
                <a:latin typeface="微软雅黑" panose="020B0503020204020204" pitchFamily="34" charset="-122"/>
                <a:ea typeface="微软雅黑" panose="020B0503020204020204" pitchFamily="34" charset="-122"/>
              </a:rPr>
              <a:t>(hook)</a:t>
            </a:r>
            <a:endParaRPr lang="en-US" altLang="zh-CN"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flipH="1">
            <a:off x="1124426" y="1525288"/>
            <a:ext cx="6595887" cy="581057"/>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Registers a backward hook on the module.</a:t>
            </a:r>
            <a:endParaRPr lang="en-US" altLang="zh-CN"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flipH="1">
            <a:off x="775503" y="2493305"/>
            <a:ext cx="10069975" cy="580480"/>
          </a:xfrm>
          <a:prstGeom prst="rect">
            <a:avLst/>
          </a:prstGeom>
          <a:noFill/>
        </p:spPr>
        <p:txBody>
          <a:bodyPr wrap="square" rtlCol="0">
            <a:spAutoFit/>
          </a:bodyPr>
          <a:lstStyle/>
          <a:p>
            <a:pPr algn="just">
              <a:lnSpc>
                <a:spcPct val="150000"/>
              </a:lnSpc>
            </a:pPr>
            <a:r>
              <a:rPr lang="en-US" altLang="zh-CN" sz="2400" dirty="0">
                <a:latin typeface="微软雅黑" panose="020B0503020204020204" pitchFamily="34" charset="-122"/>
                <a:ea typeface="微软雅黑" panose="020B0503020204020204" pitchFamily="34" charset="-122"/>
              </a:rPr>
              <a:t>hook(module, </a:t>
            </a:r>
            <a:r>
              <a:rPr lang="en-US" altLang="zh-CN" sz="2400" dirty="0" err="1">
                <a:latin typeface="微软雅黑" panose="020B0503020204020204" pitchFamily="34" charset="-122"/>
                <a:ea typeface="微软雅黑" panose="020B0503020204020204" pitchFamily="34" charset="-122"/>
              </a:rPr>
              <a:t>grad_input</a:t>
            </a:r>
            <a:r>
              <a:rPr lang="en-US" altLang="zh-CN" sz="2400" dirty="0">
                <a:latin typeface="微软雅黑" panose="020B0503020204020204" pitchFamily="34" charset="-122"/>
                <a:ea typeface="微软雅黑" panose="020B0503020204020204" pitchFamily="34" charset="-122"/>
              </a:rPr>
              <a:t>, </a:t>
            </a:r>
            <a:r>
              <a:rPr lang="en-US" altLang="zh-CN" sz="2400" dirty="0" err="1">
                <a:latin typeface="微软雅黑" panose="020B0503020204020204" pitchFamily="34" charset="-122"/>
                <a:ea typeface="微软雅黑" panose="020B0503020204020204" pitchFamily="34" charset="-122"/>
              </a:rPr>
              <a:t>grad_output</a:t>
            </a:r>
            <a:r>
              <a:rPr lang="en-US" altLang="zh-CN"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sym typeface="Wingdings" panose="05000000000000000000" pitchFamily="2" charset="2"/>
              </a:rPr>
              <a:t> tuple(Tensor) or None</a:t>
            </a:r>
            <a:endParaRPr lang="en-US" altLang="zh-CN" sz="20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918" y="3124832"/>
            <a:ext cx="8382000" cy="2857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42415" y="2057400"/>
            <a:ext cx="9605645" cy="1775460"/>
          </a:xfrm>
          <a:prstGeom prst="rect">
            <a:avLst/>
          </a:prstGeom>
        </p:spPr>
      </p:pic>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8745" y="360779"/>
            <a:ext cx="10587990"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Loading code and using the online code space</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832100" y="1373881"/>
            <a:ext cx="7874635" cy="645160"/>
          </a:xfrm>
          <a:prstGeom prst="rect">
            <a:avLst/>
          </a:prstGeom>
          <a:noFill/>
        </p:spPr>
        <p:txBody>
          <a:bodyPr wrap="square">
            <a:spAutoFit/>
          </a:bodyPr>
          <a:lstStyle/>
          <a:p>
            <a:pPr>
              <a:lnSpc>
                <a:spcPct val="200000"/>
              </a:lnSpc>
            </a:pPr>
            <a:r>
              <a:rPr lang="en-US" altLang="zh-CN" dirty="0">
                <a:latin typeface="微软雅黑" panose="020B0503020204020204" pitchFamily="34" charset="-122"/>
                <a:ea typeface="微软雅黑" panose="020B0503020204020204" pitchFamily="34" charset="-122"/>
                <a:hlinkClick r:id="rId5" action="ppaction://hlinkfile"/>
              </a:rPr>
              <a:t>https://github.com/pengkun-jiao/FDU-CV2024fall</a:t>
            </a:r>
            <a:endParaRPr lang="en-US" altLang="zh-CN"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05205" y="1078230"/>
            <a:ext cx="5380355" cy="400110"/>
          </a:xfrm>
          <a:prstGeom prst="rect">
            <a:avLst/>
          </a:prstGeom>
          <a:noFill/>
        </p:spPr>
        <p:txBody>
          <a:bodyPr wrap="square">
            <a:spAutoFit/>
          </a:bodyPr>
          <a:lstStyle/>
          <a:p>
            <a:pPr algn="l">
              <a:buFont typeface="+mj-lt"/>
              <a:buAutoNum type="arabicPeriod"/>
            </a:pPr>
            <a:r>
              <a:rPr lang="en-US" altLang="zh-CN" sz="2000" b="0" i="0" dirty="0">
                <a:solidFill>
                  <a:srgbClr val="1F2328"/>
                </a:solidFill>
                <a:effectLst/>
                <a:latin typeface="-apple-system"/>
              </a:rPr>
              <a:t> Go to the repository.</a:t>
            </a:r>
          </a:p>
        </p:txBody>
      </p:sp>
      <p:sp>
        <p:nvSpPr>
          <p:cNvPr id="10" name="文本框 9"/>
          <p:cNvSpPr txBox="1"/>
          <p:nvPr/>
        </p:nvSpPr>
        <p:spPr>
          <a:xfrm>
            <a:off x="1005204" y="2057089"/>
            <a:ext cx="2743835" cy="400110"/>
          </a:xfrm>
          <a:prstGeom prst="rect">
            <a:avLst/>
          </a:prstGeom>
          <a:noFill/>
        </p:spPr>
        <p:txBody>
          <a:bodyPr wrap="square">
            <a:spAutoFit/>
          </a:bodyPr>
          <a:lstStyle/>
          <a:p>
            <a:pPr algn="l"/>
            <a:r>
              <a:rPr lang="en-US" altLang="zh-CN" sz="2000" dirty="0">
                <a:solidFill>
                  <a:srgbClr val="1F2328"/>
                </a:solidFill>
                <a:latin typeface="-apple-system"/>
              </a:rPr>
              <a:t>2.</a:t>
            </a:r>
            <a:endParaRPr lang="en-US" altLang="zh-CN" sz="2000" b="0" i="0" dirty="0">
              <a:solidFill>
                <a:srgbClr val="1F2328"/>
              </a:solidFill>
              <a:effectLst/>
              <a:latin typeface="-apple-system"/>
            </a:endParaRPr>
          </a:p>
        </p:txBody>
      </p:sp>
      <p:sp>
        <p:nvSpPr>
          <p:cNvPr id="7" name="矩形 6"/>
          <p:cNvSpPr/>
          <p:nvPr/>
        </p:nvSpPr>
        <p:spPr>
          <a:xfrm>
            <a:off x="5508625" y="3274060"/>
            <a:ext cx="2970530"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05203" y="4514850"/>
            <a:ext cx="2743835" cy="400110"/>
          </a:xfrm>
          <a:prstGeom prst="rect">
            <a:avLst/>
          </a:prstGeom>
          <a:noFill/>
        </p:spPr>
        <p:txBody>
          <a:bodyPr wrap="square">
            <a:spAutoFit/>
          </a:bodyPr>
          <a:lstStyle/>
          <a:p>
            <a:pPr algn="l"/>
            <a:r>
              <a:rPr lang="en-US" altLang="zh-CN" sz="2000" dirty="0">
                <a:solidFill>
                  <a:srgbClr val="1F2328"/>
                </a:solidFill>
                <a:latin typeface="-apple-system"/>
              </a:rPr>
              <a:t>3. Enter the </a:t>
            </a:r>
            <a:r>
              <a:rPr lang="en-US" altLang="zh-CN" sz="2000" dirty="0" err="1">
                <a:solidFill>
                  <a:srgbClr val="1F2328"/>
                </a:solidFill>
                <a:latin typeface="-apple-system"/>
              </a:rPr>
              <a:t>codespace</a:t>
            </a:r>
            <a:endParaRPr lang="en-US" altLang="zh-CN" sz="2000" b="0" i="0" dirty="0">
              <a:solidFill>
                <a:srgbClr val="1F2328"/>
              </a:solidFill>
              <a:effectLst/>
              <a:latin typeface="-apple-system"/>
            </a:endParaRPr>
          </a:p>
        </p:txBody>
      </p:sp>
      <p:pic>
        <p:nvPicPr>
          <p:cNvPr id="5" name="图片 4"/>
          <p:cNvPicPr>
            <a:picLocks noChangeAspect="1"/>
          </p:cNvPicPr>
          <p:nvPr/>
        </p:nvPicPr>
        <p:blipFill>
          <a:blip r:embed="rId6"/>
          <a:stretch>
            <a:fillRect/>
          </a:stretch>
        </p:blipFill>
        <p:spPr>
          <a:xfrm>
            <a:off x="3954780" y="3936559"/>
            <a:ext cx="6078220" cy="28835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931241" y="491997"/>
            <a:ext cx="432951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Training Procedure</a:t>
            </a:r>
          </a:p>
        </p:txBody>
      </p:sp>
      <p:sp>
        <p:nvSpPr>
          <p:cNvPr id="11" name="文本框 10"/>
          <p:cNvSpPr txBox="1"/>
          <p:nvPr/>
        </p:nvSpPr>
        <p:spPr>
          <a:xfrm flipH="1">
            <a:off x="1601657" y="1753477"/>
            <a:ext cx="8986521" cy="3351046"/>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Iterate over a dataset of inputs</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Define the neural network</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Process input through the network</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Compute the loss</a:t>
            </a:r>
          </a:p>
          <a:p>
            <a:pPr marL="342900" indent="-342900" algn="just">
              <a:lnSpc>
                <a:spcPct val="150000"/>
              </a:lnSpc>
              <a:buFont typeface="Arial" panose="020B0604020202020204" pitchFamily="34" charset="0"/>
              <a:buChar char="•"/>
            </a:pPr>
            <a:r>
              <a:rPr lang="en-US" altLang="zh-CN" sz="2400" dirty="0">
                <a:solidFill>
                  <a:schemeClr val="bg1">
                    <a:lumMod val="50000"/>
                  </a:schemeClr>
                </a:solidFill>
                <a:latin typeface="微软雅黑" panose="020B0503020204020204" pitchFamily="34" charset="-122"/>
                <a:ea typeface="微软雅黑" panose="020B0503020204020204" pitchFamily="34" charset="-122"/>
              </a:rPr>
              <a:t>Propagate gradients back into the network’s parameters</a:t>
            </a:r>
          </a:p>
          <a:p>
            <a:pPr marL="342900" indent="-342900" algn="just">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Update the weights of the network</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99501" y="491997"/>
            <a:ext cx="459299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Update parameters</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593" y="1138328"/>
            <a:ext cx="9010650" cy="5695950"/>
          </a:xfrm>
          <a:prstGeom prst="rect">
            <a:avLst/>
          </a:prstGeom>
        </p:spPr>
      </p:pic>
      <p:sp>
        <p:nvSpPr>
          <p:cNvPr id="5" name="矩形 4"/>
          <p:cNvSpPr/>
          <p:nvPr/>
        </p:nvSpPr>
        <p:spPr>
          <a:xfrm>
            <a:off x="1967696" y="5127584"/>
            <a:ext cx="3507129"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967695" y="5849073"/>
            <a:ext cx="2731627" cy="4166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84871" y="3323863"/>
            <a:ext cx="1246207" cy="403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99501" y="491997"/>
            <a:ext cx="4592999"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Adjust learning rate</a:t>
            </a:r>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t="15418" b="7173"/>
          <a:stretch>
            <a:fillRect/>
          </a:stretch>
        </p:blipFill>
        <p:spPr>
          <a:xfrm>
            <a:off x="260369" y="1219382"/>
            <a:ext cx="11669097" cy="530872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73200" y="491997"/>
            <a:ext cx="4645600"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Full implementation</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7174" b="45654"/>
          <a:stretch>
            <a:fillRect/>
          </a:stretch>
        </p:blipFill>
        <p:spPr>
          <a:xfrm>
            <a:off x="307306" y="1742062"/>
            <a:ext cx="11575223" cy="447354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73200" y="491997"/>
            <a:ext cx="4645600"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Full implementation</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t="55512" b="-2684"/>
          <a:stretch>
            <a:fillRect/>
          </a:stretch>
        </p:blipFill>
        <p:spPr>
          <a:xfrm>
            <a:off x="307306" y="1742062"/>
            <a:ext cx="11575223" cy="447354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773200" y="491997"/>
            <a:ext cx="4645600"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Full implementation</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918" y="1374903"/>
            <a:ext cx="11430000" cy="4991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3"/>
          <a:stretch>
            <a:fillRect/>
          </a:stretch>
        </p:blipFill>
        <p:spPr>
          <a:xfrm>
            <a:off x="1119505" y="4696460"/>
            <a:ext cx="10110470" cy="1596390"/>
          </a:xfrm>
          <a:prstGeom prst="rect">
            <a:avLst/>
          </a:prstGeom>
        </p:spPr>
      </p:pic>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65760" y="491997"/>
            <a:ext cx="8972639" cy="645160"/>
          </a:xfrm>
          <a:prstGeom prst="rect">
            <a:avLst/>
          </a:prstGeom>
          <a:noFill/>
        </p:spPr>
        <p:txBody>
          <a:bodyPr wrap="square" rtlCol="0">
            <a:spAutoFit/>
          </a:bodyPr>
          <a:lstStyle/>
          <a:p>
            <a:pPr algn="l"/>
            <a:r>
              <a:rPr lang="en-US" altLang="zh-CN" sz="3600" dirty="0">
                <a:latin typeface="微软雅黑" panose="020B0503020204020204" pitchFamily="34" charset="-122"/>
                <a:ea typeface="微软雅黑" panose="020B0503020204020204" pitchFamily="34" charset="-122"/>
              </a:rPr>
              <a:t>   Install torch and torchvision</a:t>
            </a:r>
            <a:endParaRPr lang="zh-CN" altLang="en-US" sz="3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2326005" y="1185921"/>
            <a:ext cx="7874635" cy="645160"/>
          </a:xfrm>
          <a:prstGeom prst="rect">
            <a:avLst/>
          </a:prstGeom>
          <a:noFill/>
        </p:spPr>
        <p:txBody>
          <a:bodyPr wrap="square">
            <a:spAutoFit/>
          </a:bodyPr>
          <a:lstStyle/>
          <a:p>
            <a:pPr>
              <a:lnSpc>
                <a:spcPct val="200000"/>
              </a:lnSpc>
            </a:pPr>
            <a:r>
              <a:rPr lang="en-US" altLang="zh-CN" dirty="0">
                <a:latin typeface="微软雅黑" panose="020B0503020204020204" pitchFamily="34" charset="-122"/>
                <a:ea typeface="微软雅黑" panose="020B0503020204020204" pitchFamily="34" charset="-122"/>
                <a:hlinkClick r:id="rId5" action="ppaction://hlinkfile"/>
              </a:rPr>
              <a:t>https://pytorch.org/</a:t>
            </a:r>
            <a:endParaRPr lang="en-US" altLang="zh-CN"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05205" y="1078230"/>
            <a:ext cx="7335520" cy="400110"/>
          </a:xfrm>
          <a:prstGeom prst="rect">
            <a:avLst/>
          </a:prstGeom>
          <a:noFill/>
        </p:spPr>
        <p:txBody>
          <a:bodyPr wrap="square">
            <a:spAutoFit/>
          </a:bodyPr>
          <a:lstStyle/>
          <a:p>
            <a:pPr indent="0" algn="l">
              <a:buFont typeface="+mj-lt"/>
              <a:buNone/>
            </a:pPr>
            <a:r>
              <a:rPr lang="en-US" altLang="zh-CN" sz="2000" b="0" i="0" dirty="0">
                <a:solidFill>
                  <a:srgbClr val="1F2328"/>
                </a:solidFill>
                <a:effectLst/>
                <a:latin typeface="-apple-system"/>
              </a:rPr>
              <a:t>4. Select torch version and copy the instruction</a:t>
            </a:r>
          </a:p>
        </p:txBody>
      </p:sp>
      <p:sp>
        <p:nvSpPr>
          <p:cNvPr id="13" name="文本框 12"/>
          <p:cNvSpPr txBox="1"/>
          <p:nvPr/>
        </p:nvSpPr>
        <p:spPr>
          <a:xfrm>
            <a:off x="1005840" y="4238625"/>
            <a:ext cx="9919335" cy="400110"/>
          </a:xfrm>
          <a:prstGeom prst="rect">
            <a:avLst/>
          </a:prstGeom>
          <a:noFill/>
        </p:spPr>
        <p:txBody>
          <a:bodyPr wrap="square">
            <a:spAutoFit/>
          </a:bodyPr>
          <a:lstStyle/>
          <a:p>
            <a:pPr algn="l"/>
            <a:r>
              <a:rPr lang="en-US" altLang="zh-CN" sz="2000" dirty="0">
                <a:solidFill>
                  <a:srgbClr val="1F2328"/>
                </a:solidFill>
                <a:latin typeface="-apple-system"/>
              </a:rPr>
              <a:t>5. Copy the install instruciton to the terminal of codespace (</a:t>
            </a:r>
            <a:r>
              <a:rPr lang="zh-CN" altLang="en-US" sz="2000" dirty="0">
                <a:solidFill>
                  <a:srgbClr val="1F2328"/>
                </a:solidFill>
                <a:latin typeface="-apple-system"/>
              </a:rPr>
              <a:t>终端</a:t>
            </a:r>
            <a:r>
              <a:rPr lang="en-US" altLang="zh-CN" sz="2000" dirty="0">
                <a:solidFill>
                  <a:srgbClr val="1F2328"/>
                </a:solidFill>
                <a:latin typeface="-apple-system"/>
              </a:rPr>
              <a:t>)</a:t>
            </a:r>
            <a:endParaRPr lang="en-US" altLang="zh-CN" sz="2000" b="0" i="0" dirty="0">
              <a:solidFill>
                <a:srgbClr val="1F2328"/>
              </a:solidFill>
              <a:effectLst/>
              <a:latin typeface="-apple-system"/>
            </a:endParaRPr>
          </a:p>
        </p:txBody>
      </p:sp>
      <p:pic>
        <p:nvPicPr>
          <p:cNvPr id="11" name="图片 10"/>
          <p:cNvPicPr>
            <a:picLocks noChangeAspect="1"/>
          </p:cNvPicPr>
          <p:nvPr/>
        </p:nvPicPr>
        <p:blipFill>
          <a:blip r:embed="rId6"/>
          <a:stretch>
            <a:fillRect/>
          </a:stretch>
        </p:blipFill>
        <p:spPr>
          <a:xfrm>
            <a:off x="8244840" y="1997710"/>
            <a:ext cx="2501900" cy="1625600"/>
          </a:xfrm>
          <a:prstGeom prst="rect">
            <a:avLst/>
          </a:prstGeom>
        </p:spPr>
      </p:pic>
      <p:sp>
        <p:nvSpPr>
          <p:cNvPr id="12" name="矩形 11"/>
          <p:cNvSpPr/>
          <p:nvPr/>
        </p:nvSpPr>
        <p:spPr>
          <a:xfrm>
            <a:off x="4124325" y="5015230"/>
            <a:ext cx="5978525"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7"/>
          <a:stretch>
            <a:fillRect/>
          </a:stretch>
        </p:blipFill>
        <p:spPr>
          <a:xfrm>
            <a:off x="1229995" y="1820545"/>
            <a:ext cx="5414645" cy="2133600"/>
          </a:xfrm>
          <a:prstGeom prst="rect">
            <a:avLst/>
          </a:prstGeom>
        </p:spPr>
      </p:pic>
      <p:sp>
        <p:nvSpPr>
          <p:cNvPr id="18" name="文本框 17"/>
          <p:cNvSpPr txBox="1"/>
          <p:nvPr/>
        </p:nvSpPr>
        <p:spPr>
          <a:xfrm>
            <a:off x="7740650" y="1523335"/>
            <a:ext cx="9919335" cy="400110"/>
          </a:xfrm>
          <a:prstGeom prst="rect">
            <a:avLst/>
          </a:prstGeom>
          <a:noFill/>
        </p:spPr>
        <p:txBody>
          <a:bodyPr wrap="square">
            <a:spAutoFit/>
          </a:bodyPr>
          <a:lstStyle/>
          <a:p>
            <a:pPr algn="l"/>
            <a:r>
              <a:rPr lang="en-US" altLang="zh-CN" sz="2000" dirty="0">
                <a:solidFill>
                  <a:srgbClr val="1F2328"/>
                </a:solidFill>
                <a:latin typeface="-apple-system"/>
              </a:rPr>
              <a:t>6. Allow the copy operation</a:t>
            </a:r>
          </a:p>
        </p:txBody>
      </p:sp>
      <p:sp>
        <p:nvSpPr>
          <p:cNvPr id="22" name="矩形 21"/>
          <p:cNvSpPr/>
          <p:nvPr/>
        </p:nvSpPr>
        <p:spPr>
          <a:xfrm>
            <a:off x="2473325" y="3342640"/>
            <a:ext cx="4171315" cy="487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432925" y="3039110"/>
            <a:ext cx="593725"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a:picLocks noChangeAspect="1"/>
          </p:cNvPicPr>
          <p:nvPr/>
        </p:nvPicPr>
        <p:blipFill>
          <a:blip r:embed="rId8"/>
          <a:stretch>
            <a:fillRect/>
          </a:stretch>
        </p:blipFill>
        <p:spPr>
          <a:xfrm>
            <a:off x="1119505" y="6382385"/>
            <a:ext cx="8763000" cy="314325"/>
          </a:xfrm>
          <a:prstGeom prst="rect">
            <a:avLst/>
          </a:prstGeom>
        </p:spPr>
      </p:pic>
      <p:sp>
        <p:nvSpPr>
          <p:cNvPr id="26" name="矩形 25"/>
          <p:cNvSpPr/>
          <p:nvPr/>
        </p:nvSpPr>
        <p:spPr>
          <a:xfrm>
            <a:off x="1119505" y="6292850"/>
            <a:ext cx="5978525" cy="44958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19505" y="1489075"/>
            <a:ext cx="5889625" cy="2660015"/>
          </a:xfrm>
          <a:prstGeom prst="rect">
            <a:avLst/>
          </a:prstGeom>
        </p:spPr>
      </p:pic>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2760" y="441197"/>
            <a:ext cx="8972639" cy="645160"/>
          </a:xfrm>
          <a:prstGeom prst="rect">
            <a:avLst/>
          </a:prstGeom>
          <a:noFill/>
        </p:spPr>
        <p:txBody>
          <a:bodyPr wrap="square" rtlCol="0">
            <a:spAutoFit/>
          </a:bodyPr>
          <a:lstStyle/>
          <a:p>
            <a:pPr algn="l"/>
            <a:r>
              <a:rPr lang="en-US" altLang="zh-CN" sz="3600" dirty="0">
                <a:latin typeface="微软雅黑" panose="020B0503020204020204" pitchFamily="34" charset="-122"/>
                <a:ea typeface="微软雅黑" panose="020B0503020204020204" pitchFamily="34" charset="-122"/>
              </a:rPr>
              <a:t>Select environment</a:t>
            </a:r>
          </a:p>
        </p:txBody>
      </p:sp>
      <p:sp>
        <p:nvSpPr>
          <p:cNvPr id="9" name="文本框 8"/>
          <p:cNvSpPr txBox="1"/>
          <p:nvPr/>
        </p:nvSpPr>
        <p:spPr>
          <a:xfrm>
            <a:off x="1005205" y="1078230"/>
            <a:ext cx="7335520" cy="400110"/>
          </a:xfrm>
          <a:prstGeom prst="rect">
            <a:avLst/>
          </a:prstGeom>
          <a:noFill/>
        </p:spPr>
        <p:txBody>
          <a:bodyPr wrap="square">
            <a:spAutoFit/>
          </a:bodyPr>
          <a:lstStyle/>
          <a:p>
            <a:pPr indent="0" algn="l">
              <a:buFont typeface="+mj-lt"/>
              <a:buNone/>
            </a:pPr>
            <a:r>
              <a:rPr lang="en-US" altLang="zh-CN" sz="2000" b="0" i="0" dirty="0">
                <a:solidFill>
                  <a:srgbClr val="1F2328"/>
                </a:solidFill>
                <a:effectLst/>
                <a:latin typeface="-apple-system"/>
              </a:rPr>
              <a:t>6. Enter the code editor</a:t>
            </a:r>
          </a:p>
        </p:txBody>
      </p:sp>
      <p:sp>
        <p:nvSpPr>
          <p:cNvPr id="13" name="文本框 12"/>
          <p:cNvSpPr txBox="1"/>
          <p:nvPr/>
        </p:nvSpPr>
        <p:spPr>
          <a:xfrm>
            <a:off x="1005840" y="4238625"/>
            <a:ext cx="9919335" cy="400110"/>
          </a:xfrm>
          <a:prstGeom prst="rect">
            <a:avLst/>
          </a:prstGeom>
          <a:noFill/>
        </p:spPr>
        <p:txBody>
          <a:bodyPr wrap="square">
            <a:spAutoFit/>
          </a:bodyPr>
          <a:lstStyle/>
          <a:p>
            <a:pPr algn="l"/>
            <a:r>
              <a:rPr lang="en-US" altLang="zh-CN" sz="2000" dirty="0">
                <a:solidFill>
                  <a:srgbClr val="1F2328"/>
                </a:solidFill>
                <a:latin typeface="-apple-system"/>
              </a:rPr>
              <a:t>7. Select environment</a:t>
            </a:r>
          </a:p>
        </p:txBody>
      </p:sp>
      <p:sp>
        <p:nvSpPr>
          <p:cNvPr id="12" name="矩形 11"/>
          <p:cNvSpPr/>
          <p:nvPr/>
        </p:nvSpPr>
        <p:spPr>
          <a:xfrm>
            <a:off x="4124325" y="5015230"/>
            <a:ext cx="5978525"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647825" y="2517140"/>
            <a:ext cx="4234180" cy="259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operation6"/>
          <p:cNvPicPr>
            <a:picLocks noChangeAspect="1"/>
          </p:cNvPicPr>
          <p:nvPr/>
        </p:nvPicPr>
        <p:blipFill>
          <a:blip r:embed="rId5"/>
          <a:stretch>
            <a:fillRect/>
          </a:stretch>
        </p:blipFill>
        <p:spPr>
          <a:xfrm>
            <a:off x="1119505" y="4696460"/>
            <a:ext cx="9153525" cy="2087880"/>
          </a:xfrm>
          <a:prstGeom prst="rect">
            <a:avLst/>
          </a:prstGeom>
        </p:spPr>
      </p:pic>
      <p:sp>
        <p:nvSpPr>
          <p:cNvPr id="5" name="矩形 4"/>
          <p:cNvSpPr/>
          <p:nvPr/>
        </p:nvSpPr>
        <p:spPr>
          <a:xfrm>
            <a:off x="9338310" y="5430520"/>
            <a:ext cx="1021080" cy="242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254375" y="5222240"/>
            <a:ext cx="2265045" cy="242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op8"/>
          <p:cNvPicPr>
            <a:picLocks noChangeAspect="1"/>
          </p:cNvPicPr>
          <p:nvPr/>
        </p:nvPicPr>
        <p:blipFill>
          <a:blip r:embed="rId3"/>
          <a:stretch>
            <a:fillRect/>
          </a:stretch>
        </p:blipFill>
        <p:spPr>
          <a:xfrm>
            <a:off x="1406525" y="3551555"/>
            <a:ext cx="7132955" cy="1333500"/>
          </a:xfrm>
          <a:prstGeom prst="rect">
            <a:avLst/>
          </a:prstGeom>
        </p:spPr>
      </p:pic>
      <p:pic>
        <p:nvPicPr>
          <p:cNvPr id="8" name="图片 7" descr="op7"/>
          <p:cNvPicPr>
            <a:picLocks noChangeAspect="1"/>
          </p:cNvPicPr>
          <p:nvPr/>
        </p:nvPicPr>
        <p:blipFill>
          <a:blip r:embed="rId4"/>
          <a:srcRect t="40565"/>
          <a:stretch>
            <a:fillRect/>
          </a:stretch>
        </p:blipFill>
        <p:spPr>
          <a:xfrm>
            <a:off x="1406525" y="1446530"/>
            <a:ext cx="7324725" cy="1941195"/>
          </a:xfrm>
          <a:prstGeom prst="rect">
            <a:avLst/>
          </a:prstGeom>
        </p:spPr>
      </p:pic>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92760" y="441197"/>
            <a:ext cx="8972639" cy="645160"/>
          </a:xfrm>
          <a:prstGeom prst="rect">
            <a:avLst/>
          </a:prstGeom>
          <a:noFill/>
        </p:spPr>
        <p:txBody>
          <a:bodyPr wrap="square" rtlCol="0">
            <a:spAutoFit/>
          </a:bodyPr>
          <a:lstStyle/>
          <a:p>
            <a:pPr algn="l"/>
            <a:r>
              <a:rPr lang="en-US" altLang="zh-CN" sz="3600" dirty="0">
                <a:latin typeface="微软雅黑" panose="020B0503020204020204" pitchFamily="34" charset="-122"/>
                <a:ea typeface="微软雅黑" panose="020B0503020204020204" pitchFamily="34" charset="-122"/>
              </a:rPr>
              <a:t>Select environment</a:t>
            </a:r>
          </a:p>
        </p:txBody>
      </p:sp>
      <p:sp>
        <p:nvSpPr>
          <p:cNvPr id="9" name="文本框 8"/>
          <p:cNvSpPr txBox="1"/>
          <p:nvPr/>
        </p:nvSpPr>
        <p:spPr>
          <a:xfrm>
            <a:off x="1005205" y="1078230"/>
            <a:ext cx="7335520" cy="368300"/>
          </a:xfrm>
          <a:prstGeom prst="rect">
            <a:avLst/>
          </a:prstGeom>
          <a:noFill/>
        </p:spPr>
        <p:txBody>
          <a:bodyPr wrap="square">
            <a:spAutoFit/>
          </a:bodyPr>
          <a:lstStyle/>
          <a:p>
            <a:pPr indent="0" algn="l">
              <a:buFont typeface="+mj-lt"/>
              <a:buNone/>
            </a:pPr>
            <a:r>
              <a:rPr lang="en-US" altLang="zh-CN" b="0" i="0" dirty="0">
                <a:solidFill>
                  <a:srgbClr val="1F2328"/>
                </a:solidFill>
                <a:effectLst/>
                <a:latin typeface="-apple-system"/>
              </a:rPr>
              <a:t>8. Select python as kernel</a:t>
            </a:r>
          </a:p>
        </p:txBody>
      </p:sp>
      <p:sp>
        <p:nvSpPr>
          <p:cNvPr id="13" name="文本框 12"/>
          <p:cNvSpPr txBox="1"/>
          <p:nvPr/>
        </p:nvSpPr>
        <p:spPr>
          <a:xfrm>
            <a:off x="1005205" y="5340985"/>
            <a:ext cx="9919335" cy="368300"/>
          </a:xfrm>
          <a:prstGeom prst="rect">
            <a:avLst/>
          </a:prstGeom>
          <a:noFill/>
        </p:spPr>
        <p:txBody>
          <a:bodyPr wrap="square">
            <a:spAutoFit/>
          </a:bodyPr>
          <a:lstStyle/>
          <a:p>
            <a:pPr algn="l"/>
            <a:r>
              <a:rPr lang="en-US" altLang="zh-CN" dirty="0">
                <a:solidFill>
                  <a:srgbClr val="1F2328"/>
                </a:solidFill>
                <a:latin typeface="-apple-system"/>
              </a:rPr>
              <a:t>9. Done </a:t>
            </a:r>
            <a:r>
              <a:rPr lang="zh-CN" altLang="en-US" dirty="0">
                <a:solidFill>
                  <a:srgbClr val="1F2328"/>
                </a:solidFill>
                <a:latin typeface="-apple-system"/>
              </a:rPr>
              <a:t>！</a:t>
            </a:r>
          </a:p>
        </p:txBody>
      </p:sp>
      <p:sp>
        <p:nvSpPr>
          <p:cNvPr id="22" name="矩形 21"/>
          <p:cNvSpPr/>
          <p:nvPr/>
        </p:nvSpPr>
        <p:spPr>
          <a:xfrm>
            <a:off x="1647825" y="2447925"/>
            <a:ext cx="4234180" cy="259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47825" y="4536440"/>
            <a:ext cx="3089910" cy="349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63" y="-14863"/>
            <a:ext cx="12194163" cy="154745"/>
          </a:xfrm>
          <a:prstGeom prst="rect">
            <a:avLst/>
          </a:prstGeom>
          <a:solidFill>
            <a:srgbClr val="204A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25" y="139882"/>
            <a:ext cx="1079500" cy="1079500"/>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10953750" y="1057275"/>
            <a:ext cx="276225" cy="162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729105" y="535940"/>
            <a:ext cx="8733790" cy="645160"/>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Configure the environment locally</a:t>
            </a:r>
          </a:p>
        </p:txBody>
      </p:sp>
      <p:sp>
        <p:nvSpPr>
          <p:cNvPr id="8" name="文本框 7"/>
          <p:cNvSpPr txBox="1"/>
          <p:nvPr/>
        </p:nvSpPr>
        <p:spPr>
          <a:xfrm>
            <a:off x="1090930" y="1447800"/>
            <a:ext cx="7668895" cy="521970"/>
          </a:xfrm>
          <a:prstGeom prst="rect">
            <a:avLst/>
          </a:prstGeom>
          <a:noFill/>
        </p:spPr>
        <p:txBody>
          <a:bodyPr wrap="square" rtlCol="0">
            <a:spAutoFit/>
          </a:bodyPr>
          <a:lstStyle/>
          <a:p>
            <a:r>
              <a:rPr lang="en-US" altLang="zh-CN" sz="2800" b="1"/>
              <a:t>1. Windows</a:t>
            </a:r>
          </a:p>
        </p:txBody>
      </p:sp>
      <p:sp>
        <p:nvSpPr>
          <p:cNvPr id="12" name="文本框 11"/>
          <p:cNvSpPr txBox="1"/>
          <p:nvPr/>
        </p:nvSpPr>
        <p:spPr>
          <a:xfrm>
            <a:off x="1090930" y="3277870"/>
            <a:ext cx="7668895" cy="460375"/>
          </a:xfrm>
          <a:prstGeom prst="rect">
            <a:avLst/>
          </a:prstGeom>
          <a:noFill/>
        </p:spPr>
        <p:txBody>
          <a:bodyPr wrap="square" rtlCol="0">
            <a:spAutoFit/>
          </a:bodyPr>
          <a:lstStyle/>
          <a:p>
            <a:r>
              <a:rPr lang="en-US" altLang="zh-CN" sz="2400" b="1"/>
              <a:t>2. MAC</a:t>
            </a:r>
          </a:p>
        </p:txBody>
      </p:sp>
      <p:sp>
        <p:nvSpPr>
          <p:cNvPr id="3" name="文本框 2"/>
          <p:cNvSpPr txBox="1"/>
          <p:nvPr/>
        </p:nvSpPr>
        <p:spPr>
          <a:xfrm>
            <a:off x="1877060" y="2236470"/>
            <a:ext cx="6096000" cy="460375"/>
          </a:xfrm>
          <a:prstGeom prst="rect">
            <a:avLst/>
          </a:prstGeom>
          <a:noFill/>
        </p:spPr>
        <p:txBody>
          <a:bodyPr wrap="square" rtlCol="0" anchor="t">
            <a:spAutoFit/>
          </a:bodyPr>
          <a:lstStyle/>
          <a:p>
            <a:r>
              <a:rPr lang="zh-CN" altLang="en-US" sz="2400"/>
              <a:t>https://zhuanlan.zhihu.com/p/703933028</a:t>
            </a:r>
          </a:p>
        </p:txBody>
      </p:sp>
      <p:sp>
        <p:nvSpPr>
          <p:cNvPr id="5" name="文本框 4"/>
          <p:cNvSpPr txBox="1"/>
          <p:nvPr/>
        </p:nvSpPr>
        <p:spPr>
          <a:xfrm>
            <a:off x="1967865" y="4042410"/>
            <a:ext cx="6791960" cy="460375"/>
          </a:xfrm>
          <a:prstGeom prst="rect">
            <a:avLst/>
          </a:prstGeom>
          <a:noFill/>
        </p:spPr>
        <p:txBody>
          <a:bodyPr wrap="square" rtlCol="0">
            <a:spAutoFit/>
          </a:bodyPr>
          <a:lstStyle/>
          <a:p>
            <a:r>
              <a:rPr lang="zh-CN" altLang="en-US" sz="2400"/>
              <a:t>https://zhuanlan.zhihu.com/p/567263074</a:t>
            </a:r>
          </a:p>
        </p:txBody>
      </p:sp>
      <p:sp>
        <p:nvSpPr>
          <p:cNvPr id="7" name="文本框 6"/>
          <p:cNvSpPr txBox="1"/>
          <p:nvPr/>
        </p:nvSpPr>
        <p:spPr>
          <a:xfrm>
            <a:off x="1090930" y="4966970"/>
            <a:ext cx="7668895" cy="460375"/>
          </a:xfrm>
          <a:prstGeom prst="rect">
            <a:avLst/>
          </a:prstGeom>
          <a:noFill/>
        </p:spPr>
        <p:txBody>
          <a:bodyPr wrap="square" rtlCol="0">
            <a:spAutoFit/>
          </a:bodyPr>
          <a:lstStyle/>
          <a:p>
            <a:r>
              <a:rPr lang="en-US" altLang="zh-CN" sz="2400" b="1"/>
              <a:t>3. Linux</a:t>
            </a:r>
          </a:p>
        </p:txBody>
      </p:sp>
      <p:sp>
        <p:nvSpPr>
          <p:cNvPr id="9" name="文本框 8"/>
          <p:cNvSpPr txBox="1"/>
          <p:nvPr/>
        </p:nvSpPr>
        <p:spPr>
          <a:xfrm>
            <a:off x="1967865" y="5721985"/>
            <a:ext cx="9829800" cy="460375"/>
          </a:xfrm>
          <a:prstGeom prst="rect">
            <a:avLst/>
          </a:prstGeom>
          <a:noFill/>
        </p:spPr>
        <p:txBody>
          <a:bodyPr wrap="square" rtlCol="0">
            <a:spAutoFit/>
          </a:bodyPr>
          <a:lstStyle/>
          <a:p>
            <a:r>
              <a:rPr lang="zh-CN" altLang="en-US" sz="2400"/>
              <a:t>https://zhuanlan.zhihu.com/p/667153628</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TkwY2U1YmUwOWFjMDA5ZjI3OTg0YjI3MDI1NzdkY2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2873</Words>
  <Application>Microsoft Macintosh PowerPoint</Application>
  <PresentationFormat>Widescreen</PresentationFormat>
  <Paragraphs>328</Paragraphs>
  <Slides>55</Slides>
  <Notes>43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-apple-system</vt:lpstr>
      <vt:lpstr>等线</vt:lpstr>
      <vt:lpstr>等线 Light</vt:lpstr>
      <vt:lpstr>FreightSans</vt:lpstr>
      <vt:lpstr>IBMPlexMono</vt:lpstr>
      <vt:lpstr>微软雅黑</vt:lpstr>
      <vt:lpstr>Arial</vt:lpstr>
      <vt:lpstr>Helvetica Neue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志鹏 魏</dc:creator>
  <cp:lastModifiedBy>A7670</cp:lastModifiedBy>
  <cp:revision>422</cp:revision>
  <dcterms:created xsi:type="dcterms:W3CDTF">2021-09-26T02:00:00Z</dcterms:created>
  <dcterms:modified xsi:type="dcterms:W3CDTF">2024-10-09T08:48:51Z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7104D36C068A47E19DB7DB04A784BB50_12</vt:lpwstr>
  </property>
  <property fmtid="{D5CDD505-2E9C-101B-9397-08002B2CF9AE}" pid="3" name="KSOProductBuildVer">
    <vt:lpwstr>2052-12.1.0.18276</vt:lpwstr>
  </property>
</Properties>
</file>